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73" r:id="rId4"/>
    <p:sldMasterId id="2147483674"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Lst>
  <p:sldSz cy="5143500" cx="9144000"/>
  <p:notesSz cx="6858000" cy="9144000"/>
  <p:embeddedFontLst>
    <p:embeddedFont>
      <p:font typeface="Montserrat SemiBold"/>
      <p:regular r:id="rId86"/>
      <p:bold r:id="rId87"/>
      <p:italic r:id="rId88"/>
      <p:boldItalic r:id="rId89"/>
    </p:embeddedFont>
    <p:embeddedFont>
      <p:font typeface="Roboto"/>
      <p:regular r:id="rId90"/>
      <p:bold r:id="rId91"/>
      <p:italic r:id="rId92"/>
      <p:boldItalic r:id="rId93"/>
    </p:embeddedFont>
    <p:embeddedFont>
      <p:font typeface="Nunito"/>
      <p:regular r:id="rId94"/>
      <p:bold r:id="rId95"/>
      <p:italic r:id="rId96"/>
      <p:boldItalic r:id="rId97"/>
    </p:embeddedFont>
    <p:embeddedFont>
      <p:font typeface="Montserrat"/>
      <p:regular r:id="rId98"/>
      <p:bold r:id="rId99"/>
      <p:italic r:id="rId100"/>
      <p:boldItalic r:id="rId101"/>
    </p:embeddedFont>
    <p:embeddedFont>
      <p:font typeface="Lato"/>
      <p:regular r:id="rId102"/>
      <p:bold r:id="rId103"/>
      <p:italic r:id="rId104"/>
      <p:boldItalic r:id="rId105"/>
    </p:embeddedFont>
    <p:embeddedFont>
      <p:font typeface="Montserrat Medium"/>
      <p:regular r:id="rId106"/>
      <p:bold r:id="rId107"/>
      <p:italic r:id="rId108"/>
      <p:boldItalic r:id="rId109"/>
    </p:embeddedFont>
    <p:embeddedFont>
      <p:font typeface="Ubuntu Mono"/>
      <p:regular r:id="rId110"/>
      <p:bold r:id="rId111"/>
      <p:italic r:id="rId112"/>
      <p:boldItalic r:id="rId11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07" Type="http://schemas.openxmlformats.org/officeDocument/2006/relationships/font" Target="fonts/MontserratMedium-bold.fntdata"/><Relationship Id="rId106" Type="http://schemas.openxmlformats.org/officeDocument/2006/relationships/font" Target="fonts/MontserratMedium-regular.fntdata"/><Relationship Id="rId105" Type="http://schemas.openxmlformats.org/officeDocument/2006/relationships/font" Target="fonts/Lato-boldItalic.fntdata"/><Relationship Id="rId104" Type="http://schemas.openxmlformats.org/officeDocument/2006/relationships/font" Target="fonts/Lato-italic.fntdata"/><Relationship Id="rId109" Type="http://schemas.openxmlformats.org/officeDocument/2006/relationships/font" Target="fonts/MontserratMedium-boldItalic.fntdata"/><Relationship Id="rId108" Type="http://schemas.openxmlformats.org/officeDocument/2006/relationships/font" Target="fonts/MontserratMedium-italic.fntdata"/><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103" Type="http://schemas.openxmlformats.org/officeDocument/2006/relationships/font" Target="fonts/Lato-bold.fntdata"/><Relationship Id="rId102" Type="http://schemas.openxmlformats.org/officeDocument/2006/relationships/font" Target="fonts/Lato-regular.fntdata"/><Relationship Id="rId101" Type="http://schemas.openxmlformats.org/officeDocument/2006/relationships/font" Target="fonts/Montserrat-boldItalic.fntdata"/><Relationship Id="rId100" Type="http://schemas.openxmlformats.org/officeDocument/2006/relationships/font" Target="fonts/Montserrat-italic.fntdata"/><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95" Type="http://schemas.openxmlformats.org/officeDocument/2006/relationships/font" Target="fonts/Nunito-bold.fntdata"/><Relationship Id="rId94" Type="http://schemas.openxmlformats.org/officeDocument/2006/relationships/font" Target="fonts/Nunito-regular.fntdata"/><Relationship Id="rId97" Type="http://schemas.openxmlformats.org/officeDocument/2006/relationships/font" Target="fonts/Nunito-boldItalic.fntdata"/><Relationship Id="rId96" Type="http://schemas.openxmlformats.org/officeDocument/2006/relationships/font" Target="fonts/Nunito-italic.fntdata"/><Relationship Id="rId11" Type="http://schemas.openxmlformats.org/officeDocument/2006/relationships/slide" Target="slides/slide5.xml"/><Relationship Id="rId99" Type="http://schemas.openxmlformats.org/officeDocument/2006/relationships/font" Target="fonts/Montserrat-bold.fntdata"/><Relationship Id="rId10" Type="http://schemas.openxmlformats.org/officeDocument/2006/relationships/slide" Target="slides/slide4.xml"/><Relationship Id="rId98" Type="http://schemas.openxmlformats.org/officeDocument/2006/relationships/font" Target="fonts/Montserrat-regular.fntdata"/><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font" Target="fonts/Roboto-bold.fntdata"/><Relationship Id="rId90" Type="http://schemas.openxmlformats.org/officeDocument/2006/relationships/font" Target="fonts/Roboto-regular.fntdata"/><Relationship Id="rId93" Type="http://schemas.openxmlformats.org/officeDocument/2006/relationships/font" Target="fonts/Roboto-boldItalic.fntdata"/><Relationship Id="rId92" Type="http://schemas.openxmlformats.org/officeDocument/2006/relationships/font" Target="fonts/Roboto-italic.fntdata"/><Relationship Id="rId15" Type="http://schemas.openxmlformats.org/officeDocument/2006/relationships/slide" Target="slides/slide9.xml"/><Relationship Id="rId110" Type="http://schemas.openxmlformats.org/officeDocument/2006/relationships/font" Target="fonts/UbuntuMono-regular.fntdata"/><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 Id="rId113" Type="http://schemas.openxmlformats.org/officeDocument/2006/relationships/font" Target="fonts/UbuntuMono-boldItalic.fntdata"/><Relationship Id="rId112" Type="http://schemas.openxmlformats.org/officeDocument/2006/relationships/font" Target="fonts/UbuntuMono-italic.fntdata"/><Relationship Id="rId111" Type="http://schemas.openxmlformats.org/officeDocument/2006/relationships/font" Target="fonts/UbuntuMono-bold.fntdata"/><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font" Target="fonts/MontserratSemiBold-regular.fntdata"/><Relationship Id="rId85" Type="http://schemas.openxmlformats.org/officeDocument/2006/relationships/slide" Target="slides/slide79.xml"/><Relationship Id="rId88" Type="http://schemas.openxmlformats.org/officeDocument/2006/relationships/font" Target="fonts/MontserratSemiBold-italic.fntdata"/><Relationship Id="rId87" Type="http://schemas.openxmlformats.org/officeDocument/2006/relationships/font" Target="fonts/MontserratSemiBold-bold.fntdata"/><Relationship Id="rId89" Type="http://schemas.openxmlformats.org/officeDocument/2006/relationships/font" Target="fonts/MontserratSemiBold-boldItalic.fntdata"/><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68" Type="http://schemas.openxmlformats.org/officeDocument/2006/relationships/slide" Target="slides/slide62.xml"/><Relationship Id="rId67" Type="http://schemas.openxmlformats.org/officeDocument/2006/relationships/slide" Target="slides/slide61.xml"/><Relationship Id="rId60" Type="http://schemas.openxmlformats.org/officeDocument/2006/relationships/slide" Target="slides/slide54.xml"/><Relationship Id="rId69" Type="http://schemas.openxmlformats.org/officeDocument/2006/relationships/slide" Target="slides/slide6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slide" Target="slides/slide51.xml"/><Relationship Id="rId56" Type="http://schemas.openxmlformats.org/officeDocument/2006/relationships/slide" Target="slides/slide50.xml"/><Relationship Id="rId59" Type="http://schemas.openxmlformats.org/officeDocument/2006/relationships/slide" Target="slides/slide53.xml"/><Relationship Id="rId58" Type="http://schemas.openxmlformats.org/officeDocument/2006/relationships/slide" Target="slides/slide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prometheus.io/" TargetMode="External"/><Relationship Id="rId3" Type="http://schemas.openxmlformats.org/officeDocument/2006/relationships/hyperlink" Target="https://grafana.com/" TargetMode="External"/><Relationship Id="rId4" Type="http://schemas.openxmlformats.org/officeDocument/2006/relationships/hyperlink" Target="https://github.com/w3f/substrate-telemetry-exporter" TargetMode="Externa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 name="Shape 136"/>
        <p:cNvGrpSpPr/>
        <p:nvPr/>
      </p:nvGrpSpPr>
      <p:grpSpPr>
        <a:xfrm>
          <a:off x="0" y="0"/>
          <a:ext cx="0" cy="0"/>
          <a:chOff x="0" y="0"/>
          <a:chExt cx="0" cy="0"/>
        </a:xfrm>
      </p:grpSpPr>
      <p:sp>
        <p:nvSpPr>
          <p:cNvPr id="137" name="Google Shape;137;g5ae6719126_0_2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5ae6719126_0_2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0" name="Shape 220"/>
        <p:cNvGrpSpPr/>
        <p:nvPr/>
      </p:nvGrpSpPr>
      <p:grpSpPr>
        <a:xfrm>
          <a:off x="0" y="0"/>
          <a:ext cx="0" cy="0"/>
          <a:chOff x="0" y="0"/>
          <a:chExt cx="0" cy="0"/>
        </a:xfrm>
      </p:grpSpPr>
      <p:sp>
        <p:nvSpPr>
          <p:cNvPr id="221" name="Google Shape;221;g5953bc80e9_0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5953bc80e9_0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200">
                <a:latin typeface="Montserrat"/>
                <a:ea typeface="Montserrat"/>
                <a:cs typeface="Montserrat"/>
                <a:sym typeface="Montserrat"/>
              </a:rPr>
              <a:t>Validators</a:t>
            </a:r>
            <a:br>
              <a:rPr lang="en-GB" sz="1200">
                <a:latin typeface="Montserrat"/>
                <a:ea typeface="Montserrat"/>
                <a:cs typeface="Montserrat"/>
                <a:sym typeface="Montserrat"/>
              </a:rPr>
            </a:br>
            <a:r>
              <a:rPr lang="en-GB" sz="1200">
                <a:latin typeface="Montserrat"/>
                <a:ea typeface="Montserrat"/>
                <a:cs typeface="Montserrat"/>
                <a:sym typeface="Montserrat"/>
              </a:rPr>
              <a:t>-Manage relay-chain block authorship</a:t>
            </a:r>
            <a:endParaRPr sz="1200">
              <a:latin typeface="Montserrat"/>
              <a:ea typeface="Montserrat"/>
              <a:cs typeface="Montserrat"/>
              <a:sym typeface="Montserrat"/>
            </a:endParaRPr>
          </a:p>
          <a:p>
            <a:pPr indent="0" lvl="0" marL="0" rtl="0" algn="l">
              <a:spcBef>
                <a:spcPts val="0"/>
              </a:spcBef>
              <a:spcAft>
                <a:spcPts val="0"/>
              </a:spcAft>
              <a:buNone/>
            </a:pPr>
            <a:r>
              <a:rPr lang="en-GB" sz="1200">
                <a:latin typeface="Montserrat"/>
                <a:ea typeface="Montserrat"/>
                <a:cs typeface="Montserrat"/>
                <a:sym typeface="Montserrat"/>
              </a:rPr>
              <a:t>-Parachain Candidate agreement</a:t>
            </a:r>
            <a:endParaRPr sz="1200">
              <a:latin typeface="Montserrat"/>
              <a:ea typeface="Montserrat"/>
              <a:cs typeface="Montserrat"/>
              <a:sym typeface="Montserrat"/>
            </a:endParaRPr>
          </a:p>
          <a:p>
            <a:pPr indent="0" lvl="0" marL="0" rtl="0" algn="l">
              <a:spcBef>
                <a:spcPts val="0"/>
              </a:spcBef>
              <a:spcAft>
                <a:spcPts val="0"/>
              </a:spcAft>
              <a:buNone/>
            </a:pPr>
            <a:r>
              <a:rPr lang="en-GB" sz="1200">
                <a:latin typeface="Montserrat"/>
                <a:ea typeface="Montserrat"/>
                <a:cs typeface="Montserrat"/>
                <a:sym typeface="Montserrat"/>
              </a:rPr>
              <a:t>-Steward availability of external data</a:t>
            </a:r>
            <a:endParaRPr sz="1200">
              <a:latin typeface="Montserrat"/>
              <a:ea typeface="Montserrat"/>
              <a:cs typeface="Montserrat"/>
              <a:sym typeface="Montserrat"/>
            </a:endParaRPr>
          </a:p>
          <a:p>
            <a:pPr indent="0" lvl="0" marL="0" rtl="0" algn="l">
              <a:spcBef>
                <a:spcPts val="0"/>
              </a:spcBef>
              <a:spcAft>
                <a:spcPts val="0"/>
              </a:spcAft>
              <a:buNone/>
            </a:pPr>
            <a:r>
              <a:rPr lang="en-GB" sz="1200">
                <a:latin typeface="Montserrat"/>
                <a:ea typeface="Montserrat"/>
                <a:cs typeface="Montserrat"/>
                <a:sym typeface="Montserrat"/>
              </a:rPr>
              <a:t>-Rewarded via staking-token expansion</a:t>
            </a:r>
            <a:endParaRPr sz="1200">
              <a:latin typeface="Montserrat"/>
              <a:ea typeface="Montserrat"/>
              <a:cs typeface="Montserrat"/>
              <a:sym typeface="Montserrat"/>
            </a:endParaRPr>
          </a:p>
          <a:p>
            <a:pPr indent="0" lvl="0" marL="0" rtl="0" algn="l">
              <a:spcBef>
                <a:spcPts val="0"/>
              </a:spcBef>
              <a:spcAft>
                <a:spcPts val="0"/>
              </a:spcAft>
              <a:buNone/>
            </a:pPr>
            <a:r>
              <a:t/>
            </a:r>
            <a:endParaRPr sz="1200">
              <a:latin typeface="Montserrat"/>
              <a:ea typeface="Montserrat"/>
              <a:cs typeface="Montserrat"/>
              <a:sym typeface="Montserrat"/>
            </a:endParaRPr>
          </a:p>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9" name="Shape 229"/>
        <p:cNvGrpSpPr/>
        <p:nvPr/>
      </p:nvGrpSpPr>
      <p:grpSpPr>
        <a:xfrm>
          <a:off x="0" y="0"/>
          <a:ext cx="0" cy="0"/>
          <a:chOff x="0" y="0"/>
          <a:chExt cx="0" cy="0"/>
        </a:xfrm>
      </p:grpSpPr>
      <p:sp>
        <p:nvSpPr>
          <p:cNvPr id="230" name="Google Shape;230;g5ef059aa84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5ef059aa84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8" name="Shape 238"/>
        <p:cNvGrpSpPr/>
        <p:nvPr/>
      </p:nvGrpSpPr>
      <p:grpSpPr>
        <a:xfrm>
          <a:off x="0" y="0"/>
          <a:ext cx="0" cy="0"/>
          <a:chOff x="0" y="0"/>
          <a:chExt cx="0" cy="0"/>
        </a:xfrm>
      </p:grpSpPr>
      <p:sp>
        <p:nvSpPr>
          <p:cNvPr id="239" name="Google Shape;239;g5ef059aa84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5ef059aa84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200">
                <a:latin typeface="Montserrat"/>
                <a:ea typeface="Montserrat"/>
                <a:cs typeface="Montserrat"/>
                <a:sym typeface="Montserrat"/>
              </a:rPr>
              <a:t>Collators</a:t>
            </a:r>
            <a:endParaRPr sz="1200">
              <a:latin typeface="Montserrat"/>
              <a:ea typeface="Montserrat"/>
              <a:cs typeface="Montserrat"/>
              <a:sym typeface="Montserrat"/>
            </a:endParaRPr>
          </a:p>
          <a:p>
            <a:pPr indent="0" lvl="0" marL="0" rtl="0" algn="l">
              <a:spcBef>
                <a:spcPts val="0"/>
              </a:spcBef>
              <a:spcAft>
                <a:spcPts val="0"/>
              </a:spcAft>
              <a:buNone/>
            </a:pPr>
            <a:r>
              <a:rPr lang="en-GB" sz="1200">
                <a:latin typeface="Montserrat"/>
                <a:ea typeface="Montserrat"/>
                <a:cs typeface="Montserrat"/>
                <a:sym typeface="Montserrat"/>
              </a:rPr>
              <a:t>-Create parachain candidates to give to validators</a:t>
            </a:r>
            <a:endParaRPr sz="1200">
              <a:latin typeface="Montserrat"/>
              <a:ea typeface="Montserrat"/>
              <a:cs typeface="Montserrat"/>
              <a:sym typeface="Montserrat"/>
            </a:endParaRPr>
          </a:p>
          <a:p>
            <a:pPr indent="0" lvl="0" marL="0" rtl="0" algn="l">
              <a:spcBef>
                <a:spcPts val="0"/>
              </a:spcBef>
              <a:spcAft>
                <a:spcPts val="0"/>
              </a:spcAft>
              <a:buNone/>
            </a:pPr>
            <a:r>
              <a:rPr lang="en-GB" sz="1200">
                <a:latin typeface="Montserrat"/>
                <a:ea typeface="Montserrat"/>
                <a:cs typeface="Montserrat"/>
                <a:sym typeface="Montserrat"/>
              </a:rPr>
              <a:t>-Work on single parachain only</a:t>
            </a:r>
            <a:endParaRPr sz="1200">
              <a:latin typeface="Montserrat"/>
              <a:ea typeface="Montserrat"/>
              <a:cs typeface="Montserrat"/>
              <a:sym typeface="Montserrat"/>
            </a:endParaRPr>
          </a:p>
          <a:p>
            <a:pPr indent="0" lvl="0" marL="0" rtl="0" algn="l">
              <a:spcBef>
                <a:spcPts val="0"/>
              </a:spcBef>
              <a:spcAft>
                <a:spcPts val="0"/>
              </a:spcAft>
              <a:buNone/>
            </a:pPr>
            <a:r>
              <a:rPr lang="en-GB" sz="1200">
                <a:latin typeface="Montserrat"/>
                <a:ea typeface="Montserrat"/>
                <a:cs typeface="Montserrat"/>
                <a:sym typeface="Montserrat"/>
              </a:rPr>
              <a:t>-Monitor parachain sub-net for misbehavior</a:t>
            </a:r>
            <a:endParaRPr sz="1200">
              <a:latin typeface="Montserrat"/>
              <a:ea typeface="Montserrat"/>
              <a:cs typeface="Montserrat"/>
              <a:sym typeface="Montserrat"/>
            </a:endParaRPr>
          </a:p>
          <a:p>
            <a:pPr indent="0" lvl="0" marL="0" rtl="0" algn="l">
              <a:spcBef>
                <a:spcPts val="0"/>
              </a:spcBef>
              <a:spcAft>
                <a:spcPts val="0"/>
              </a:spcAft>
              <a:buNone/>
            </a:pPr>
            <a:r>
              <a:t/>
            </a:r>
            <a:endParaRPr sz="1200">
              <a:latin typeface="Montserrat"/>
              <a:ea typeface="Montserrat"/>
              <a:cs typeface="Montserrat"/>
              <a:sym typeface="Montserrat"/>
            </a:endParaRPr>
          </a:p>
          <a:p>
            <a:pPr indent="0" lvl="0" marL="0" rtl="0" algn="l">
              <a:spcBef>
                <a:spcPts val="0"/>
              </a:spcBef>
              <a:spcAft>
                <a:spcPts val="0"/>
              </a:spcAft>
              <a:buNone/>
            </a:pPr>
            <a:r>
              <a:rPr lang="en-GB" sz="1200">
                <a:latin typeface="Montserrat"/>
                <a:ea typeface="Montserrat"/>
                <a:cs typeface="Montserrat"/>
                <a:sym typeface="Montserrat"/>
              </a:rPr>
              <a:t>Fishermen - Final line of defense: watch for misbehavior of validators</a:t>
            </a:r>
            <a:endParaRPr sz="1200">
              <a:latin typeface="Montserrat"/>
              <a:ea typeface="Montserrat"/>
              <a:cs typeface="Montserrat"/>
              <a:sym typeface="Montserrat"/>
            </a:endParaRPr>
          </a:p>
          <a:p>
            <a:pPr indent="0" lvl="0" marL="0" rtl="0" algn="l">
              <a:spcBef>
                <a:spcPts val="0"/>
              </a:spcBef>
              <a:spcAft>
                <a:spcPts val="0"/>
              </a:spcAft>
              <a:buNone/>
            </a:pPr>
            <a:r>
              <a:rPr lang="en-GB" sz="1200">
                <a:latin typeface="Montserrat"/>
                <a:ea typeface="Montserrat"/>
                <a:cs typeface="Montserrat"/>
                <a:sym typeface="Montserrat"/>
              </a:rPr>
              <a:t>-Anyone can be a fisherman</a:t>
            </a:r>
            <a:endParaRPr sz="1200">
              <a:latin typeface="Montserrat"/>
              <a:ea typeface="Montserrat"/>
              <a:cs typeface="Montserrat"/>
              <a:sym typeface="Montserrat"/>
            </a:endParaRPr>
          </a:p>
          <a:p>
            <a:pPr indent="0" lvl="0" marL="0" rtl="0" algn="l">
              <a:spcBef>
                <a:spcPts val="0"/>
              </a:spcBef>
              <a:spcAft>
                <a:spcPts val="0"/>
              </a:spcAft>
              <a:buNone/>
            </a:pPr>
            <a:r>
              <a:rPr lang="en-GB" sz="1200">
                <a:latin typeface="Montserrat"/>
                <a:ea typeface="Montserrat"/>
                <a:cs typeface="Montserrat"/>
                <a:sym typeface="Montserrat"/>
              </a:rPr>
              <a:t>-Can trigger the “validity/availability” game and slash bad validators</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7" name="Shape 247"/>
        <p:cNvGrpSpPr/>
        <p:nvPr/>
      </p:nvGrpSpPr>
      <p:grpSpPr>
        <a:xfrm>
          <a:off x="0" y="0"/>
          <a:ext cx="0" cy="0"/>
          <a:chOff x="0" y="0"/>
          <a:chExt cx="0" cy="0"/>
        </a:xfrm>
      </p:grpSpPr>
      <p:sp>
        <p:nvSpPr>
          <p:cNvPr id="248" name="Google Shape;248;g5ef059aa84_0_1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5ef059aa84_0_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9" name="Shape 259"/>
        <p:cNvGrpSpPr/>
        <p:nvPr/>
      </p:nvGrpSpPr>
      <p:grpSpPr>
        <a:xfrm>
          <a:off x="0" y="0"/>
          <a:ext cx="0" cy="0"/>
          <a:chOff x="0" y="0"/>
          <a:chExt cx="0" cy="0"/>
        </a:xfrm>
      </p:grpSpPr>
      <p:sp>
        <p:nvSpPr>
          <p:cNvPr id="260" name="Google Shape;260;g5ef059aa84_0_2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5ef059aa84_0_2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9" name="Shape 269"/>
        <p:cNvGrpSpPr/>
        <p:nvPr/>
      </p:nvGrpSpPr>
      <p:grpSpPr>
        <a:xfrm>
          <a:off x="0" y="0"/>
          <a:ext cx="0" cy="0"/>
          <a:chOff x="0" y="0"/>
          <a:chExt cx="0" cy="0"/>
        </a:xfrm>
      </p:grpSpPr>
      <p:sp>
        <p:nvSpPr>
          <p:cNvPr id="270" name="Google Shape;270;g5ef059aa84_0_3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5ef059aa84_0_3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5" name="Shape 275"/>
        <p:cNvGrpSpPr/>
        <p:nvPr/>
      </p:nvGrpSpPr>
      <p:grpSpPr>
        <a:xfrm>
          <a:off x="0" y="0"/>
          <a:ext cx="0" cy="0"/>
          <a:chOff x="0" y="0"/>
          <a:chExt cx="0" cy="0"/>
        </a:xfrm>
      </p:grpSpPr>
      <p:sp>
        <p:nvSpPr>
          <p:cNvPr id="276" name="Google Shape;276;g5ef059aa84_0_4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5ef059aa84_0_4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0" name="Shape 280"/>
        <p:cNvGrpSpPr/>
        <p:nvPr/>
      </p:nvGrpSpPr>
      <p:grpSpPr>
        <a:xfrm>
          <a:off x="0" y="0"/>
          <a:ext cx="0" cy="0"/>
          <a:chOff x="0" y="0"/>
          <a:chExt cx="0" cy="0"/>
        </a:xfrm>
      </p:grpSpPr>
      <p:sp>
        <p:nvSpPr>
          <p:cNvPr id="281" name="Google Shape;281;g5ef059aa84_0_5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5ef059aa84_0_5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Add an equivocations slide for an example.</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6" name="Shape 286"/>
        <p:cNvGrpSpPr/>
        <p:nvPr/>
      </p:nvGrpSpPr>
      <p:grpSpPr>
        <a:xfrm>
          <a:off x="0" y="0"/>
          <a:ext cx="0" cy="0"/>
          <a:chOff x="0" y="0"/>
          <a:chExt cx="0" cy="0"/>
        </a:xfrm>
      </p:grpSpPr>
      <p:sp>
        <p:nvSpPr>
          <p:cNvPr id="287" name="Google Shape;287;g5ef059aa84_0_5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5ef059aa84_0_5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Add an equivocations slide for an example.</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2" name="Shape 322"/>
        <p:cNvGrpSpPr/>
        <p:nvPr/>
      </p:nvGrpSpPr>
      <p:grpSpPr>
        <a:xfrm>
          <a:off x="0" y="0"/>
          <a:ext cx="0" cy="0"/>
          <a:chOff x="0" y="0"/>
          <a:chExt cx="0" cy="0"/>
        </a:xfrm>
      </p:grpSpPr>
      <p:sp>
        <p:nvSpPr>
          <p:cNvPr id="323" name="Google Shape;323;g5ef059aa84_0_5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5ef059aa84_0_5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Add an equivocations slide for an example.</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 name="Shape 142"/>
        <p:cNvGrpSpPr/>
        <p:nvPr/>
      </p:nvGrpSpPr>
      <p:grpSpPr>
        <a:xfrm>
          <a:off x="0" y="0"/>
          <a:ext cx="0" cy="0"/>
          <a:chOff x="0" y="0"/>
          <a:chExt cx="0" cy="0"/>
        </a:xfrm>
      </p:grpSpPr>
      <p:sp>
        <p:nvSpPr>
          <p:cNvPr id="143" name="Google Shape;143;g5b8f04e6b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5b8f04e6b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8" name="Shape 328"/>
        <p:cNvGrpSpPr/>
        <p:nvPr/>
      </p:nvGrpSpPr>
      <p:grpSpPr>
        <a:xfrm>
          <a:off x="0" y="0"/>
          <a:ext cx="0" cy="0"/>
          <a:chOff x="0" y="0"/>
          <a:chExt cx="0" cy="0"/>
        </a:xfrm>
      </p:grpSpPr>
      <p:sp>
        <p:nvSpPr>
          <p:cNvPr id="329" name="Google Shape;329;g5ef059aa84_0_5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5ef059aa84_0_5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Add an equivocations slide for an example.</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4" name="Shape 334"/>
        <p:cNvGrpSpPr/>
        <p:nvPr/>
      </p:nvGrpSpPr>
      <p:grpSpPr>
        <a:xfrm>
          <a:off x="0" y="0"/>
          <a:ext cx="0" cy="0"/>
          <a:chOff x="0" y="0"/>
          <a:chExt cx="0" cy="0"/>
        </a:xfrm>
      </p:grpSpPr>
      <p:sp>
        <p:nvSpPr>
          <p:cNvPr id="335" name="Google Shape;335;g5ee53ca3b6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5ee53ca3b6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9" name="Shape 339"/>
        <p:cNvGrpSpPr/>
        <p:nvPr/>
      </p:nvGrpSpPr>
      <p:grpSpPr>
        <a:xfrm>
          <a:off x="0" y="0"/>
          <a:ext cx="0" cy="0"/>
          <a:chOff x="0" y="0"/>
          <a:chExt cx="0" cy="0"/>
        </a:xfrm>
      </p:grpSpPr>
      <p:sp>
        <p:nvSpPr>
          <p:cNvPr id="340" name="Google Shape;340;g5db5ac2d60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5db5ac2d60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Add an equivocations slide for an example.</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6" name="Shape 346"/>
        <p:cNvGrpSpPr/>
        <p:nvPr/>
      </p:nvGrpSpPr>
      <p:grpSpPr>
        <a:xfrm>
          <a:off x="0" y="0"/>
          <a:ext cx="0" cy="0"/>
          <a:chOff x="0" y="0"/>
          <a:chExt cx="0" cy="0"/>
        </a:xfrm>
      </p:grpSpPr>
      <p:sp>
        <p:nvSpPr>
          <p:cNvPr id="347" name="Google Shape;347;g5ef059aa84_0_5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5ef059aa84_0_5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Add an equivocations slide for an example.</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2" name="Shape 352"/>
        <p:cNvGrpSpPr/>
        <p:nvPr/>
      </p:nvGrpSpPr>
      <p:grpSpPr>
        <a:xfrm>
          <a:off x="0" y="0"/>
          <a:ext cx="0" cy="0"/>
          <a:chOff x="0" y="0"/>
          <a:chExt cx="0" cy="0"/>
        </a:xfrm>
      </p:grpSpPr>
      <p:sp>
        <p:nvSpPr>
          <p:cNvPr id="353" name="Google Shape;353;g5ef059aa84_0_5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5ef059aa84_0_5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Add an equivocations slide for an example.</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8" name="Shape 358"/>
        <p:cNvGrpSpPr/>
        <p:nvPr/>
      </p:nvGrpSpPr>
      <p:grpSpPr>
        <a:xfrm>
          <a:off x="0" y="0"/>
          <a:ext cx="0" cy="0"/>
          <a:chOff x="0" y="0"/>
          <a:chExt cx="0" cy="0"/>
        </a:xfrm>
      </p:grpSpPr>
      <p:sp>
        <p:nvSpPr>
          <p:cNvPr id="359" name="Google Shape;359;g5ef059aa84_0_6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5ef059aa84_0_6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Add an equivocations slide for an example.</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4" name="Shape 364"/>
        <p:cNvGrpSpPr/>
        <p:nvPr/>
      </p:nvGrpSpPr>
      <p:grpSpPr>
        <a:xfrm>
          <a:off x="0" y="0"/>
          <a:ext cx="0" cy="0"/>
          <a:chOff x="0" y="0"/>
          <a:chExt cx="0" cy="0"/>
        </a:xfrm>
      </p:grpSpPr>
      <p:sp>
        <p:nvSpPr>
          <p:cNvPr id="365" name="Google Shape;365;g5db43d203b_1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5db43d203b_1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9" name="Shape 369"/>
        <p:cNvGrpSpPr/>
        <p:nvPr/>
      </p:nvGrpSpPr>
      <p:grpSpPr>
        <a:xfrm>
          <a:off x="0" y="0"/>
          <a:ext cx="0" cy="0"/>
          <a:chOff x="0" y="0"/>
          <a:chExt cx="0" cy="0"/>
        </a:xfrm>
      </p:grpSpPr>
      <p:sp>
        <p:nvSpPr>
          <p:cNvPr id="370" name="Google Shape;370;g5ef059aa84_0_6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5ef059aa84_0_6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Add an equivocations slide for an example.</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5" name="Shape 375"/>
        <p:cNvGrpSpPr/>
        <p:nvPr/>
      </p:nvGrpSpPr>
      <p:grpSpPr>
        <a:xfrm>
          <a:off x="0" y="0"/>
          <a:ext cx="0" cy="0"/>
          <a:chOff x="0" y="0"/>
          <a:chExt cx="0" cy="0"/>
        </a:xfrm>
      </p:grpSpPr>
      <p:sp>
        <p:nvSpPr>
          <p:cNvPr id="376" name="Google Shape;376;g5e4c6b5a05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5e4c6b5a05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Add an equivocations slide for an example.</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1" name="Shape 381"/>
        <p:cNvGrpSpPr/>
        <p:nvPr/>
      </p:nvGrpSpPr>
      <p:grpSpPr>
        <a:xfrm>
          <a:off x="0" y="0"/>
          <a:ext cx="0" cy="0"/>
          <a:chOff x="0" y="0"/>
          <a:chExt cx="0" cy="0"/>
        </a:xfrm>
      </p:grpSpPr>
      <p:sp>
        <p:nvSpPr>
          <p:cNvPr id="382" name="Google Shape;382;g5ee53ca3b6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5ee53ca3b6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7" name="Shape 157"/>
        <p:cNvGrpSpPr/>
        <p:nvPr/>
      </p:nvGrpSpPr>
      <p:grpSpPr>
        <a:xfrm>
          <a:off x="0" y="0"/>
          <a:ext cx="0" cy="0"/>
          <a:chOff x="0" y="0"/>
          <a:chExt cx="0" cy="0"/>
        </a:xfrm>
      </p:grpSpPr>
      <p:sp>
        <p:nvSpPr>
          <p:cNvPr id="158" name="Google Shape;158;g5b4d7138c9_1_5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5b4d7138c9_1_5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6" name="Shape 386"/>
        <p:cNvGrpSpPr/>
        <p:nvPr/>
      </p:nvGrpSpPr>
      <p:grpSpPr>
        <a:xfrm>
          <a:off x="0" y="0"/>
          <a:ext cx="0" cy="0"/>
          <a:chOff x="0" y="0"/>
          <a:chExt cx="0" cy="0"/>
        </a:xfrm>
      </p:grpSpPr>
      <p:sp>
        <p:nvSpPr>
          <p:cNvPr id="387" name="Google Shape;387;g5ef059aa84_0_6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5ef059aa84_0_6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Add an equivocations slide for an example.</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2" name="Shape 392"/>
        <p:cNvGrpSpPr/>
        <p:nvPr/>
      </p:nvGrpSpPr>
      <p:grpSpPr>
        <a:xfrm>
          <a:off x="0" y="0"/>
          <a:ext cx="0" cy="0"/>
          <a:chOff x="0" y="0"/>
          <a:chExt cx="0" cy="0"/>
        </a:xfrm>
      </p:grpSpPr>
      <p:sp>
        <p:nvSpPr>
          <p:cNvPr id="393" name="Google Shape;393;g5db43d203b_1_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4" name="Google Shape;394;g5db43d203b_1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6" name="Shape 406"/>
        <p:cNvGrpSpPr/>
        <p:nvPr/>
      </p:nvGrpSpPr>
      <p:grpSpPr>
        <a:xfrm>
          <a:off x="0" y="0"/>
          <a:ext cx="0" cy="0"/>
          <a:chOff x="0" y="0"/>
          <a:chExt cx="0" cy="0"/>
        </a:xfrm>
      </p:grpSpPr>
      <p:sp>
        <p:nvSpPr>
          <p:cNvPr id="407" name="Google Shape;407;g5e4c6b5a05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8" name="Google Shape;408;g5e4c6b5a05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Add an equivocations slide for an example.</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2" name="Shape 412"/>
        <p:cNvGrpSpPr/>
        <p:nvPr/>
      </p:nvGrpSpPr>
      <p:grpSpPr>
        <a:xfrm>
          <a:off x="0" y="0"/>
          <a:ext cx="0" cy="0"/>
          <a:chOff x="0" y="0"/>
          <a:chExt cx="0" cy="0"/>
        </a:xfrm>
      </p:grpSpPr>
      <p:sp>
        <p:nvSpPr>
          <p:cNvPr id="413" name="Google Shape;413;g5ee53ca3b6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4" name="Google Shape;414;g5ee53ca3b6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7" name="Shape 417"/>
        <p:cNvGrpSpPr/>
        <p:nvPr/>
      </p:nvGrpSpPr>
      <p:grpSpPr>
        <a:xfrm>
          <a:off x="0" y="0"/>
          <a:ext cx="0" cy="0"/>
          <a:chOff x="0" y="0"/>
          <a:chExt cx="0" cy="0"/>
        </a:xfrm>
      </p:grpSpPr>
      <p:sp>
        <p:nvSpPr>
          <p:cNvPr id="418" name="Google Shape;418;g5eefc2f9b0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9" name="Google Shape;419;g5eefc2f9b0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Add an equivocations slide for an example.</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3" name="Shape 423"/>
        <p:cNvGrpSpPr/>
        <p:nvPr/>
      </p:nvGrpSpPr>
      <p:grpSpPr>
        <a:xfrm>
          <a:off x="0" y="0"/>
          <a:ext cx="0" cy="0"/>
          <a:chOff x="0" y="0"/>
          <a:chExt cx="0" cy="0"/>
        </a:xfrm>
      </p:grpSpPr>
      <p:sp>
        <p:nvSpPr>
          <p:cNvPr id="424" name="Google Shape;424;g5ef059aa84_0_6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5" name="Google Shape;425;g5ef059aa84_0_6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8" name="Shape 428"/>
        <p:cNvGrpSpPr/>
        <p:nvPr/>
      </p:nvGrpSpPr>
      <p:grpSpPr>
        <a:xfrm>
          <a:off x="0" y="0"/>
          <a:ext cx="0" cy="0"/>
          <a:chOff x="0" y="0"/>
          <a:chExt cx="0" cy="0"/>
        </a:xfrm>
      </p:grpSpPr>
      <p:sp>
        <p:nvSpPr>
          <p:cNvPr id="429" name="Google Shape;429;g5ee64c3cd2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0" name="Google Shape;430;g5ee64c3cd2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Add an equivocations slide for an example.</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The risk for heavily backed validators is higher since they will be slashed for more the same amount of reward.</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4" name="Shape 434"/>
        <p:cNvGrpSpPr/>
        <p:nvPr/>
      </p:nvGrpSpPr>
      <p:grpSpPr>
        <a:xfrm>
          <a:off x="0" y="0"/>
          <a:ext cx="0" cy="0"/>
          <a:chOff x="0" y="0"/>
          <a:chExt cx="0" cy="0"/>
        </a:xfrm>
      </p:grpSpPr>
      <p:sp>
        <p:nvSpPr>
          <p:cNvPr id="435" name="Google Shape;435;g5ee64c3cd2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6" name="Google Shape;436;g5ee64c3cd2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0" name="Shape 440"/>
        <p:cNvGrpSpPr/>
        <p:nvPr/>
      </p:nvGrpSpPr>
      <p:grpSpPr>
        <a:xfrm>
          <a:off x="0" y="0"/>
          <a:ext cx="0" cy="0"/>
          <a:chOff x="0" y="0"/>
          <a:chExt cx="0" cy="0"/>
        </a:xfrm>
      </p:grpSpPr>
      <p:sp>
        <p:nvSpPr>
          <p:cNvPr id="441" name="Google Shape;441;g5ee64c3cd2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2" name="Google Shape;442;g5ee64c3cd2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Balances are deducted from the Stash account of the Slashed entity.</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6" name="Shape 446"/>
        <p:cNvGrpSpPr/>
        <p:nvPr/>
      </p:nvGrpSpPr>
      <p:grpSpPr>
        <a:xfrm>
          <a:off x="0" y="0"/>
          <a:ext cx="0" cy="0"/>
          <a:chOff x="0" y="0"/>
          <a:chExt cx="0" cy="0"/>
        </a:xfrm>
      </p:grpSpPr>
      <p:sp>
        <p:nvSpPr>
          <p:cNvPr id="447" name="Google Shape;447;g5ee53ca3b6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8" name="Google Shape;448;g5ee53ca3b6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2" name="Shape 162"/>
        <p:cNvGrpSpPr/>
        <p:nvPr/>
      </p:nvGrpSpPr>
      <p:grpSpPr>
        <a:xfrm>
          <a:off x="0" y="0"/>
          <a:ext cx="0" cy="0"/>
          <a:chOff x="0" y="0"/>
          <a:chExt cx="0" cy="0"/>
        </a:xfrm>
      </p:grpSpPr>
      <p:sp>
        <p:nvSpPr>
          <p:cNvPr id="163" name="Google Shape;163;g5ee41abfe2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5ee41abfe2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Introduce myself</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1" name="Shape 451"/>
        <p:cNvGrpSpPr/>
        <p:nvPr/>
      </p:nvGrpSpPr>
      <p:grpSpPr>
        <a:xfrm>
          <a:off x="0" y="0"/>
          <a:ext cx="0" cy="0"/>
          <a:chOff x="0" y="0"/>
          <a:chExt cx="0" cy="0"/>
        </a:xfrm>
      </p:grpSpPr>
      <p:sp>
        <p:nvSpPr>
          <p:cNvPr id="452" name="Google Shape;452;g5db5ac2d60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3" name="Google Shape;453;g5db5ac2d60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8" name="Shape 458"/>
        <p:cNvGrpSpPr/>
        <p:nvPr/>
      </p:nvGrpSpPr>
      <p:grpSpPr>
        <a:xfrm>
          <a:off x="0" y="0"/>
          <a:ext cx="0" cy="0"/>
          <a:chOff x="0" y="0"/>
          <a:chExt cx="0" cy="0"/>
        </a:xfrm>
      </p:grpSpPr>
      <p:sp>
        <p:nvSpPr>
          <p:cNvPr id="459" name="Google Shape;459;g5e4cab88f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0" name="Google Shape;460;g5e4cab88f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5" name="Shape 465"/>
        <p:cNvGrpSpPr/>
        <p:nvPr/>
      </p:nvGrpSpPr>
      <p:grpSpPr>
        <a:xfrm>
          <a:off x="0" y="0"/>
          <a:ext cx="0" cy="0"/>
          <a:chOff x="0" y="0"/>
          <a:chExt cx="0" cy="0"/>
        </a:xfrm>
      </p:grpSpPr>
      <p:sp>
        <p:nvSpPr>
          <p:cNvPr id="466" name="Google Shape;466;g5e4cab88f4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7" name="Google Shape;467;g5e4cab88f4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1" name="Shape 471"/>
        <p:cNvGrpSpPr/>
        <p:nvPr/>
      </p:nvGrpSpPr>
      <p:grpSpPr>
        <a:xfrm>
          <a:off x="0" y="0"/>
          <a:ext cx="0" cy="0"/>
          <a:chOff x="0" y="0"/>
          <a:chExt cx="0" cy="0"/>
        </a:xfrm>
      </p:grpSpPr>
      <p:sp>
        <p:nvSpPr>
          <p:cNvPr id="472" name="Google Shape;472;g5db43d203b_1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3" name="Google Shape;473;g5db43d203b_1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Targets 20% return and 10% inflation</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9" name="Shape 479"/>
        <p:cNvGrpSpPr/>
        <p:nvPr/>
      </p:nvGrpSpPr>
      <p:grpSpPr>
        <a:xfrm>
          <a:off x="0" y="0"/>
          <a:ext cx="0" cy="0"/>
          <a:chOff x="0" y="0"/>
          <a:chExt cx="0" cy="0"/>
        </a:xfrm>
      </p:grpSpPr>
      <p:sp>
        <p:nvSpPr>
          <p:cNvPr id="480" name="Google Shape;480;g5e4cab88f4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1" name="Google Shape;481;g5e4cab88f4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6" name="Shape 486"/>
        <p:cNvGrpSpPr/>
        <p:nvPr/>
      </p:nvGrpSpPr>
      <p:grpSpPr>
        <a:xfrm>
          <a:off x="0" y="0"/>
          <a:ext cx="0" cy="0"/>
          <a:chOff x="0" y="0"/>
          <a:chExt cx="0" cy="0"/>
        </a:xfrm>
      </p:grpSpPr>
      <p:sp>
        <p:nvSpPr>
          <p:cNvPr id="487" name="Google Shape;487;g5e4c6b5a05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8" name="Google Shape;488;g5e4c6b5a05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Targets 20% return and 10% inflation</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2" name="Shape 492"/>
        <p:cNvGrpSpPr/>
        <p:nvPr/>
      </p:nvGrpSpPr>
      <p:grpSpPr>
        <a:xfrm>
          <a:off x="0" y="0"/>
          <a:ext cx="0" cy="0"/>
          <a:chOff x="0" y="0"/>
          <a:chExt cx="0" cy="0"/>
        </a:xfrm>
      </p:grpSpPr>
      <p:sp>
        <p:nvSpPr>
          <p:cNvPr id="493" name="Google Shape;493;g5ee53ca3b6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4" name="Google Shape;494;g5ee53ca3b6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Add some notes on:</a:t>
            </a:r>
            <a:br>
              <a:rPr lang="en-GB"/>
            </a:br>
            <a:r>
              <a:rPr lang="en-GB"/>
              <a:t>- Sentry Nodes</a:t>
            </a:r>
            <a:br>
              <a:rPr lang="en-GB"/>
            </a:br>
            <a:r>
              <a:rPr lang="en-GB"/>
              <a:t>- Cloud Infrastructure</a:t>
            </a:r>
            <a:br>
              <a:rPr lang="en-GB"/>
            </a:br>
            <a:r>
              <a:rPr lang="en-GB"/>
              <a:t>- HSMs</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7" name="Shape 497"/>
        <p:cNvGrpSpPr/>
        <p:nvPr/>
      </p:nvGrpSpPr>
      <p:grpSpPr>
        <a:xfrm>
          <a:off x="0" y="0"/>
          <a:ext cx="0" cy="0"/>
          <a:chOff x="0" y="0"/>
          <a:chExt cx="0" cy="0"/>
        </a:xfrm>
      </p:grpSpPr>
      <p:sp>
        <p:nvSpPr>
          <p:cNvPr id="498" name="Google Shape;498;g5db43d203b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9" name="Google Shape;499;g5db43d203b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Add an equivocations slide for an example.</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4" name="Shape 504"/>
        <p:cNvGrpSpPr/>
        <p:nvPr/>
      </p:nvGrpSpPr>
      <p:grpSpPr>
        <a:xfrm>
          <a:off x="0" y="0"/>
          <a:ext cx="0" cy="0"/>
          <a:chOff x="0" y="0"/>
          <a:chExt cx="0" cy="0"/>
        </a:xfrm>
      </p:grpSpPr>
      <p:sp>
        <p:nvSpPr>
          <p:cNvPr id="505" name="Google Shape;505;g5db43d203b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6" name="Google Shape;506;g5db43d203b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Add an equivocations slide for an example.</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1" name="Shape 521"/>
        <p:cNvGrpSpPr/>
        <p:nvPr/>
      </p:nvGrpSpPr>
      <p:grpSpPr>
        <a:xfrm>
          <a:off x="0" y="0"/>
          <a:ext cx="0" cy="0"/>
          <a:chOff x="0" y="0"/>
          <a:chExt cx="0" cy="0"/>
        </a:xfrm>
      </p:grpSpPr>
      <p:sp>
        <p:nvSpPr>
          <p:cNvPr id="522" name="Google Shape;522;g5db43d203b_1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3" name="Google Shape;523;g5db43d203b_1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Add an equivocations slide for an example.</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9" name="Shape 169"/>
        <p:cNvGrpSpPr/>
        <p:nvPr/>
      </p:nvGrpSpPr>
      <p:grpSpPr>
        <a:xfrm>
          <a:off x="0" y="0"/>
          <a:ext cx="0" cy="0"/>
          <a:chOff x="0" y="0"/>
          <a:chExt cx="0" cy="0"/>
        </a:xfrm>
      </p:grpSpPr>
      <p:sp>
        <p:nvSpPr>
          <p:cNvPr id="170" name="Google Shape;170;g5ee53ca3b6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5ee53ca3b6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7" name="Shape 527"/>
        <p:cNvGrpSpPr/>
        <p:nvPr/>
      </p:nvGrpSpPr>
      <p:grpSpPr>
        <a:xfrm>
          <a:off x="0" y="0"/>
          <a:ext cx="0" cy="0"/>
          <a:chOff x="0" y="0"/>
          <a:chExt cx="0" cy="0"/>
        </a:xfrm>
      </p:grpSpPr>
      <p:sp>
        <p:nvSpPr>
          <p:cNvPr id="528" name="Google Shape;528;g5ef059aa84_0_7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9" name="Google Shape;529;g5ef059aa84_0_7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Add an equivocations slide for an example.</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5" name="Shape 535"/>
        <p:cNvGrpSpPr/>
        <p:nvPr/>
      </p:nvGrpSpPr>
      <p:grpSpPr>
        <a:xfrm>
          <a:off x="0" y="0"/>
          <a:ext cx="0" cy="0"/>
          <a:chOff x="0" y="0"/>
          <a:chExt cx="0" cy="0"/>
        </a:xfrm>
      </p:grpSpPr>
      <p:sp>
        <p:nvSpPr>
          <p:cNvPr id="536" name="Google Shape;536;g5db43d203b_1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7" name="Google Shape;537;g5db43d203b_1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Add an equivocations slide for an example.</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3" name="Shape 543"/>
        <p:cNvGrpSpPr/>
        <p:nvPr/>
      </p:nvGrpSpPr>
      <p:grpSpPr>
        <a:xfrm>
          <a:off x="0" y="0"/>
          <a:ext cx="0" cy="0"/>
          <a:chOff x="0" y="0"/>
          <a:chExt cx="0" cy="0"/>
        </a:xfrm>
      </p:grpSpPr>
      <p:sp>
        <p:nvSpPr>
          <p:cNvPr id="544" name="Google Shape;544;g5db43d203b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5" name="Google Shape;545;g5db43d203b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Add an equivocations slide for an example.</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9" name="Shape 549"/>
        <p:cNvGrpSpPr/>
        <p:nvPr/>
      </p:nvGrpSpPr>
      <p:grpSpPr>
        <a:xfrm>
          <a:off x="0" y="0"/>
          <a:ext cx="0" cy="0"/>
          <a:chOff x="0" y="0"/>
          <a:chExt cx="0" cy="0"/>
        </a:xfrm>
      </p:grpSpPr>
      <p:sp>
        <p:nvSpPr>
          <p:cNvPr id="550" name="Google Shape;550;g5e4cab88f4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1" name="Google Shape;551;g5e4cab88f4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Add an equivocations slide for an example.</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2" name="Shape 572"/>
        <p:cNvGrpSpPr/>
        <p:nvPr/>
      </p:nvGrpSpPr>
      <p:grpSpPr>
        <a:xfrm>
          <a:off x="0" y="0"/>
          <a:ext cx="0" cy="0"/>
          <a:chOff x="0" y="0"/>
          <a:chExt cx="0" cy="0"/>
        </a:xfrm>
      </p:grpSpPr>
      <p:sp>
        <p:nvSpPr>
          <p:cNvPr id="573" name="Google Shape;573;g5e4cab88f4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4" name="Google Shape;574;g5e4cab88f4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Add an equivocations slide for an example.</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4" name="Shape 594"/>
        <p:cNvGrpSpPr/>
        <p:nvPr/>
      </p:nvGrpSpPr>
      <p:grpSpPr>
        <a:xfrm>
          <a:off x="0" y="0"/>
          <a:ext cx="0" cy="0"/>
          <a:chOff x="0" y="0"/>
          <a:chExt cx="0" cy="0"/>
        </a:xfrm>
      </p:grpSpPr>
      <p:sp>
        <p:nvSpPr>
          <p:cNvPr id="595" name="Google Shape;595;g5db43d203b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6" name="Google Shape;596;g5db43d203b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Add an equivocations slide for an example.</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0" name="Shape 600"/>
        <p:cNvGrpSpPr/>
        <p:nvPr/>
      </p:nvGrpSpPr>
      <p:grpSpPr>
        <a:xfrm>
          <a:off x="0" y="0"/>
          <a:ext cx="0" cy="0"/>
          <a:chOff x="0" y="0"/>
          <a:chExt cx="0" cy="0"/>
        </a:xfrm>
      </p:grpSpPr>
      <p:sp>
        <p:nvSpPr>
          <p:cNvPr id="601" name="Google Shape;601;g5eefc2f9b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2" name="Google Shape;602;g5eefc2f9b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5" name="Shape 605"/>
        <p:cNvGrpSpPr/>
        <p:nvPr/>
      </p:nvGrpSpPr>
      <p:grpSpPr>
        <a:xfrm>
          <a:off x="0" y="0"/>
          <a:ext cx="0" cy="0"/>
          <a:chOff x="0" y="0"/>
          <a:chExt cx="0" cy="0"/>
        </a:xfrm>
      </p:grpSpPr>
      <p:sp>
        <p:nvSpPr>
          <p:cNvPr id="606" name="Google Shape;606;g5ef059aa84_0_6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7" name="Google Shape;607;g5ef059aa84_0_6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1" name="Shape 611"/>
        <p:cNvGrpSpPr/>
        <p:nvPr/>
      </p:nvGrpSpPr>
      <p:grpSpPr>
        <a:xfrm>
          <a:off x="0" y="0"/>
          <a:ext cx="0" cy="0"/>
          <a:chOff x="0" y="0"/>
          <a:chExt cx="0" cy="0"/>
        </a:xfrm>
      </p:grpSpPr>
      <p:sp>
        <p:nvSpPr>
          <p:cNvPr id="612" name="Google Shape;612;g5ef059aa84_0_6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3" name="Google Shape;613;g5ef059aa84_0_6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200" u="sng">
                <a:solidFill>
                  <a:srgbClr val="337AB7"/>
                </a:solidFill>
                <a:highlight>
                  <a:srgbClr val="FFFFFF"/>
                </a:highlight>
                <a:latin typeface="Roboto"/>
                <a:ea typeface="Roboto"/>
                <a:cs typeface="Roboto"/>
                <a:sym typeface="Roboto"/>
                <a:hlinkClick r:id="rId2"/>
              </a:rPr>
              <a:t>Prometheus</a:t>
            </a:r>
            <a:r>
              <a:rPr lang="en-GB" sz="1200">
                <a:solidFill>
                  <a:srgbClr val="333333"/>
                </a:solidFill>
                <a:highlight>
                  <a:srgbClr val="FFFFFF"/>
                </a:highlight>
                <a:latin typeface="Roboto"/>
                <a:ea typeface="Roboto"/>
                <a:cs typeface="Roboto"/>
                <a:sym typeface="Roboto"/>
              </a:rPr>
              <a:t> based monitoring stack, including </a:t>
            </a:r>
            <a:r>
              <a:rPr lang="en-GB" sz="1200" u="sng">
                <a:solidFill>
                  <a:srgbClr val="337AB7"/>
                </a:solidFill>
                <a:highlight>
                  <a:srgbClr val="FFFFFF"/>
                </a:highlight>
                <a:latin typeface="Roboto"/>
                <a:ea typeface="Roboto"/>
                <a:cs typeface="Roboto"/>
                <a:sym typeface="Roboto"/>
                <a:hlinkClick r:id="rId3"/>
              </a:rPr>
              <a:t>Grafana</a:t>
            </a:r>
            <a:r>
              <a:rPr lang="en-GB" sz="1200">
                <a:solidFill>
                  <a:srgbClr val="333333"/>
                </a:solidFill>
                <a:highlight>
                  <a:srgbClr val="FFFFFF"/>
                </a:highlight>
                <a:latin typeface="Roboto"/>
                <a:ea typeface="Roboto"/>
                <a:cs typeface="Roboto"/>
                <a:sym typeface="Roboto"/>
              </a:rPr>
              <a:t> for dashboards and log aggregation. It includes an alert, query, visualization and monitoring features, and works for both cloud and on-premises systems. The data from substrate-telemetry can be made available to prometheus through exporters like </a:t>
            </a:r>
            <a:r>
              <a:rPr lang="en-GB" sz="1200" u="sng">
                <a:solidFill>
                  <a:srgbClr val="337AB7"/>
                </a:solidFill>
                <a:highlight>
                  <a:srgbClr val="FFFFFF"/>
                </a:highlight>
                <a:latin typeface="Roboto"/>
                <a:ea typeface="Roboto"/>
                <a:cs typeface="Roboto"/>
                <a:sym typeface="Roboto"/>
                <a:hlinkClick r:id="rId4"/>
              </a:rPr>
              <a:t>this</a:t>
            </a:r>
            <a:r>
              <a:rPr lang="en-GB" sz="1200">
                <a:solidFill>
                  <a:srgbClr val="333333"/>
                </a:solidFill>
                <a:highlight>
                  <a:srgbClr val="FFFFFF"/>
                </a:highlight>
                <a:latin typeface="Roboto"/>
                <a:ea typeface="Roboto"/>
                <a:cs typeface="Roboto"/>
                <a:sym typeface="Roboto"/>
              </a:rPr>
              <a:t>.</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7" name="Shape 617"/>
        <p:cNvGrpSpPr/>
        <p:nvPr/>
      </p:nvGrpSpPr>
      <p:grpSpPr>
        <a:xfrm>
          <a:off x="0" y="0"/>
          <a:ext cx="0" cy="0"/>
          <a:chOff x="0" y="0"/>
          <a:chExt cx="0" cy="0"/>
        </a:xfrm>
      </p:grpSpPr>
      <p:sp>
        <p:nvSpPr>
          <p:cNvPr id="618" name="Google Shape;618;g5ee53ca3b6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9" name="Google Shape;619;g5ee53ca3b6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4" name="Shape 174"/>
        <p:cNvGrpSpPr/>
        <p:nvPr/>
      </p:nvGrpSpPr>
      <p:grpSpPr>
        <a:xfrm>
          <a:off x="0" y="0"/>
          <a:ext cx="0" cy="0"/>
          <a:chOff x="0" y="0"/>
          <a:chExt cx="0" cy="0"/>
        </a:xfrm>
      </p:grpSpPr>
      <p:sp>
        <p:nvSpPr>
          <p:cNvPr id="175" name="Google Shape;175;g5b4d7138c9_1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5b4d7138c9_1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200">
                <a:solidFill>
                  <a:srgbClr val="4D4D4D"/>
                </a:solidFill>
                <a:latin typeface="Montserrat"/>
                <a:ea typeface="Montserrat"/>
                <a:cs typeface="Montserrat"/>
                <a:sym typeface="Montserrat"/>
              </a:rPr>
              <a:t>Opt-in pooled security of all attached chains</a:t>
            </a:r>
            <a:endParaRPr sz="1200">
              <a:solidFill>
                <a:srgbClr val="4D4D4D"/>
              </a:solidFill>
              <a:latin typeface="Montserrat"/>
              <a:ea typeface="Montserrat"/>
              <a:cs typeface="Montserrat"/>
              <a:sym typeface="Montserrat"/>
            </a:endParaRPr>
          </a:p>
          <a:p>
            <a:pPr indent="0" lvl="0" marL="0" rtl="0" algn="l">
              <a:spcBef>
                <a:spcPts val="0"/>
              </a:spcBef>
              <a:spcAft>
                <a:spcPts val="0"/>
              </a:spcAft>
              <a:buNone/>
            </a:pPr>
            <a:r>
              <a:t/>
            </a:r>
            <a:endParaRPr sz="1200">
              <a:solidFill>
                <a:srgbClr val="4D4D4D"/>
              </a:solidFill>
              <a:latin typeface="Montserrat"/>
              <a:ea typeface="Montserrat"/>
              <a:cs typeface="Montserrat"/>
              <a:sym typeface="Montserrat"/>
            </a:endParaRPr>
          </a:p>
          <a:p>
            <a:pPr indent="0" lvl="0" marL="0" rtl="0" algn="l">
              <a:spcBef>
                <a:spcPts val="0"/>
              </a:spcBef>
              <a:spcAft>
                <a:spcPts val="0"/>
              </a:spcAft>
              <a:buNone/>
            </a:pPr>
            <a:r>
              <a:rPr lang="en-GB" sz="1200">
                <a:solidFill>
                  <a:srgbClr val="4D4D4D"/>
                </a:solidFill>
                <a:latin typeface="Montserrat"/>
                <a:ea typeface="Montserrat"/>
                <a:cs typeface="Montserrat"/>
                <a:sym typeface="Montserrat"/>
              </a:rPr>
              <a:t>The relay-chain validator set can manage external bridges</a:t>
            </a:r>
            <a:endParaRPr sz="1200">
              <a:solidFill>
                <a:srgbClr val="4D4D4D"/>
              </a:solidFill>
              <a:latin typeface="Montserrat"/>
              <a:ea typeface="Montserrat"/>
              <a:cs typeface="Montserrat"/>
              <a:sym typeface="Montserrat"/>
            </a:endParaRPr>
          </a:p>
          <a:p>
            <a:pPr indent="0" lvl="0" marL="0" rtl="0" algn="l">
              <a:spcBef>
                <a:spcPts val="0"/>
              </a:spcBef>
              <a:spcAft>
                <a:spcPts val="0"/>
              </a:spcAft>
              <a:buNone/>
            </a:pPr>
            <a:r>
              <a:t/>
            </a:r>
            <a:endParaRPr sz="1400"/>
          </a:p>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2" name="Shape 622"/>
        <p:cNvGrpSpPr/>
        <p:nvPr/>
      </p:nvGrpSpPr>
      <p:grpSpPr>
        <a:xfrm>
          <a:off x="0" y="0"/>
          <a:ext cx="0" cy="0"/>
          <a:chOff x="0" y="0"/>
          <a:chExt cx="0" cy="0"/>
        </a:xfrm>
      </p:grpSpPr>
      <p:sp>
        <p:nvSpPr>
          <p:cNvPr id="623" name="Google Shape;623;g5953bc80e9_0_4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4" name="Google Shape;624;g5953bc80e9_0_4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7" name="Shape 627"/>
        <p:cNvGrpSpPr/>
        <p:nvPr/>
      </p:nvGrpSpPr>
      <p:grpSpPr>
        <a:xfrm>
          <a:off x="0" y="0"/>
          <a:ext cx="0" cy="0"/>
          <a:chOff x="0" y="0"/>
          <a:chExt cx="0" cy="0"/>
        </a:xfrm>
      </p:grpSpPr>
      <p:sp>
        <p:nvSpPr>
          <p:cNvPr id="628" name="Google Shape;628;g5ef059aa84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9" name="Google Shape;629;g5ef059aa84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2" name="Shape 632"/>
        <p:cNvGrpSpPr/>
        <p:nvPr/>
      </p:nvGrpSpPr>
      <p:grpSpPr>
        <a:xfrm>
          <a:off x="0" y="0"/>
          <a:ext cx="0" cy="0"/>
          <a:chOff x="0" y="0"/>
          <a:chExt cx="0" cy="0"/>
        </a:xfrm>
      </p:grpSpPr>
      <p:sp>
        <p:nvSpPr>
          <p:cNvPr id="633" name="Google Shape;633;g5ef059aa8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4" name="Google Shape;634;g5ef059aa8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7" name="Shape 637"/>
        <p:cNvGrpSpPr/>
        <p:nvPr/>
      </p:nvGrpSpPr>
      <p:grpSpPr>
        <a:xfrm>
          <a:off x="0" y="0"/>
          <a:ext cx="0" cy="0"/>
          <a:chOff x="0" y="0"/>
          <a:chExt cx="0" cy="0"/>
        </a:xfrm>
      </p:grpSpPr>
      <p:sp>
        <p:nvSpPr>
          <p:cNvPr id="638" name="Google Shape;638;g5db43d203b_1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9" name="Google Shape;639;g5db43d203b_1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2" name="Shape 652"/>
        <p:cNvGrpSpPr/>
        <p:nvPr/>
      </p:nvGrpSpPr>
      <p:grpSpPr>
        <a:xfrm>
          <a:off x="0" y="0"/>
          <a:ext cx="0" cy="0"/>
          <a:chOff x="0" y="0"/>
          <a:chExt cx="0" cy="0"/>
        </a:xfrm>
      </p:grpSpPr>
      <p:sp>
        <p:nvSpPr>
          <p:cNvPr id="653" name="Google Shape;653;g5db43d203b_1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4" name="Google Shape;654;g5db43d203b_1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7" name="Shape 667"/>
        <p:cNvGrpSpPr/>
        <p:nvPr/>
      </p:nvGrpSpPr>
      <p:grpSpPr>
        <a:xfrm>
          <a:off x="0" y="0"/>
          <a:ext cx="0" cy="0"/>
          <a:chOff x="0" y="0"/>
          <a:chExt cx="0" cy="0"/>
        </a:xfrm>
      </p:grpSpPr>
      <p:sp>
        <p:nvSpPr>
          <p:cNvPr id="668" name="Google Shape;668;g5db43d203b_1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9" name="Google Shape;669;g5db43d203b_1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6" name="Shape 676"/>
        <p:cNvGrpSpPr/>
        <p:nvPr/>
      </p:nvGrpSpPr>
      <p:grpSpPr>
        <a:xfrm>
          <a:off x="0" y="0"/>
          <a:ext cx="0" cy="0"/>
          <a:chOff x="0" y="0"/>
          <a:chExt cx="0" cy="0"/>
        </a:xfrm>
      </p:grpSpPr>
      <p:sp>
        <p:nvSpPr>
          <p:cNvPr id="677" name="Google Shape;677;g5e4cab88f4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8" name="Google Shape;678;g5e4cab88f4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2" name="Shape 682"/>
        <p:cNvGrpSpPr/>
        <p:nvPr/>
      </p:nvGrpSpPr>
      <p:grpSpPr>
        <a:xfrm>
          <a:off x="0" y="0"/>
          <a:ext cx="0" cy="0"/>
          <a:chOff x="0" y="0"/>
          <a:chExt cx="0" cy="0"/>
        </a:xfrm>
      </p:grpSpPr>
      <p:sp>
        <p:nvSpPr>
          <p:cNvPr id="683" name="Google Shape;683;g5db43d203b_1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4" name="Google Shape;684;g5db43d203b_1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9" name="Shape 689"/>
        <p:cNvGrpSpPr/>
        <p:nvPr/>
      </p:nvGrpSpPr>
      <p:grpSpPr>
        <a:xfrm>
          <a:off x="0" y="0"/>
          <a:ext cx="0" cy="0"/>
          <a:chOff x="0" y="0"/>
          <a:chExt cx="0" cy="0"/>
        </a:xfrm>
      </p:grpSpPr>
      <p:sp>
        <p:nvSpPr>
          <p:cNvPr id="690" name="Google Shape;690;g5db43d203b_1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1" name="Google Shape;691;g5db43d203b_1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6" name="Shape 696"/>
        <p:cNvGrpSpPr/>
        <p:nvPr/>
      </p:nvGrpSpPr>
      <p:grpSpPr>
        <a:xfrm>
          <a:off x="0" y="0"/>
          <a:ext cx="0" cy="0"/>
          <a:chOff x="0" y="0"/>
          <a:chExt cx="0" cy="0"/>
        </a:xfrm>
      </p:grpSpPr>
      <p:sp>
        <p:nvSpPr>
          <p:cNvPr id="697" name="Google Shape;697;g5db43d203b_1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8" name="Google Shape;698;g5db43d203b_1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5" name="Shape 185"/>
        <p:cNvGrpSpPr/>
        <p:nvPr/>
      </p:nvGrpSpPr>
      <p:grpSpPr>
        <a:xfrm>
          <a:off x="0" y="0"/>
          <a:ext cx="0" cy="0"/>
          <a:chOff x="0" y="0"/>
          <a:chExt cx="0" cy="0"/>
        </a:xfrm>
      </p:grpSpPr>
      <p:sp>
        <p:nvSpPr>
          <p:cNvPr id="186" name="Google Shape;186;g5ee53ca3b6_1_2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5ee53ca3b6_1_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3" name="Shape 703"/>
        <p:cNvGrpSpPr/>
        <p:nvPr/>
      </p:nvGrpSpPr>
      <p:grpSpPr>
        <a:xfrm>
          <a:off x="0" y="0"/>
          <a:ext cx="0" cy="0"/>
          <a:chOff x="0" y="0"/>
          <a:chExt cx="0" cy="0"/>
        </a:xfrm>
      </p:grpSpPr>
      <p:sp>
        <p:nvSpPr>
          <p:cNvPr id="704" name="Google Shape;704;g5e4c6b5a05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5" name="Google Shape;705;g5e4c6b5a05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9" name="Shape 709"/>
        <p:cNvGrpSpPr/>
        <p:nvPr/>
      </p:nvGrpSpPr>
      <p:grpSpPr>
        <a:xfrm>
          <a:off x="0" y="0"/>
          <a:ext cx="0" cy="0"/>
          <a:chOff x="0" y="0"/>
          <a:chExt cx="0" cy="0"/>
        </a:xfrm>
      </p:grpSpPr>
      <p:sp>
        <p:nvSpPr>
          <p:cNvPr id="710" name="Google Shape;710;g5db43d203b_1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1" name="Google Shape;711;g5db43d203b_1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6" name="Shape 716"/>
        <p:cNvGrpSpPr/>
        <p:nvPr/>
      </p:nvGrpSpPr>
      <p:grpSpPr>
        <a:xfrm>
          <a:off x="0" y="0"/>
          <a:ext cx="0" cy="0"/>
          <a:chOff x="0" y="0"/>
          <a:chExt cx="0" cy="0"/>
        </a:xfrm>
      </p:grpSpPr>
      <p:sp>
        <p:nvSpPr>
          <p:cNvPr id="717" name="Google Shape;717;g5db43d203b_1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8" name="Google Shape;718;g5db43d203b_1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8" name="Shape 728"/>
        <p:cNvGrpSpPr/>
        <p:nvPr/>
      </p:nvGrpSpPr>
      <p:grpSpPr>
        <a:xfrm>
          <a:off x="0" y="0"/>
          <a:ext cx="0" cy="0"/>
          <a:chOff x="0" y="0"/>
          <a:chExt cx="0" cy="0"/>
        </a:xfrm>
      </p:grpSpPr>
      <p:sp>
        <p:nvSpPr>
          <p:cNvPr id="729" name="Google Shape;729;g5db43d203b_1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0" name="Google Shape;730;g5db43d203b_1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5" name="Shape 735"/>
        <p:cNvGrpSpPr/>
        <p:nvPr/>
      </p:nvGrpSpPr>
      <p:grpSpPr>
        <a:xfrm>
          <a:off x="0" y="0"/>
          <a:ext cx="0" cy="0"/>
          <a:chOff x="0" y="0"/>
          <a:chExt cx="0" cy="0"/>
        </a:xfrm>
      </p:grpSpPr>
      <p:sp>
        <p:nvSpPr>
          <p:cNvPr id="736" name="Google Shape;736;g5db43d203b_1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7" name="Google Shape;737;g5db43d203b_1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2" name="Shape 742"/>
        <p:cNvGrpSpPr/>
        <p:nvPr/>
      </p:nvGrpSpPr>
      <p:grpSpPr>
        <a:xfrm>
          <a:off x="0" y="0"/>
          <a:ext cx="0" cy="0"/>
          <a:chOff x="0" y="0"/>
          <a:chExt cx="0" cy="0"/>
        </a:xfrm>
      </p:grpSpPr>
      <p:sp>
        <p:nvSpPr>
          <p:cNvPr id="743" name="Google Shape;743;g5db43d203b_1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4" name="Google Shape;744;g5db43d203b_1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9" name="Shape 749"/>
        <p:cNvGrpSpPr/>
        <p:nvPr/>
      </p:nvGrpSpPr>
      <p:grpSpPr>
        <a:xfrm>
          <a:off x="0" y="0"/>
          <a:ext cx="0" cy="0"/>
          <a:chOff x="0" y="0"/>
          <a:chExt cx="0" cy="0"/>
        </a:xfrm>
      </p:grpSpPr>
      <p:sp>
        <p:nvSpPr>
          <p:cNvPr id="750" name="Google Shape;750;g5db43d203b_1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1" name="Google Shape;751;g5db43d203b_1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6" name="Shape 756"/>
        <p:cNvGrpSpPr/>
        <p:nvPr/>
      </p:nvGrpSpPr>
      <p:grpSpPr>
        <a:xfrm>
          <a:off x="0" y="0"/>
          <a:ext cx="0" cy="0"/>
          <a:chOff x="0" y="0"/>
          <a:chExt cx="0" cy="0"/>
        </a:xfrm>
      </p:grpSpPr>
      <p:sp>
        <p:nvSpPr>
          <p:cNvPr id="757" name="Google Shape;757;g5ee53ca3b6_1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8" name="Google Shape;758;g5ee53ca3b6_1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5" name="Shape 775"/>
        <p:cNvGrpSpPr/>
        <p:nvPr/>
      </p:nvGrpSpPr>
      <p:grpSpPr>
        <a:xfrm>
          <a:off x="0" y="0"/>
          <a:ext cx="0" cy="0"/>
          <a:chOff x="0" y="0"/>
          <a:chExt cx="0" cy="0"/>
        </a:xfrm>
      </p:grpSpPr>
      <p:sp>
        <p:nvSpPr>
          <p:cNvPr id="776" name="Google Shape;776;g5db43d203b_1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7" name="Google Shape;777;g5db43d203b_1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0" name="Shape 780"/>
        <p:cNvGrpSpPr/>
        <p:nvPr/>
      </p:nvGrpSpPr>
      <p:grpSpPr>
        <a:xfrm>
          <a:off x="0" y="0"/>
          <a:ext cx="0" cy="0"/>
          <a:chOff x="0" y="0"/>
          <a:chExt cx="0" cy="0"/>
        </a:xfrm>
      </p:grpSpPr>
      <p:sp>
        <p:nvSpPr>
          <p:cNvPr id="781" name="Google Shape;781;g5e4c6b5a05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2" name="Google Shape;782;g5e4c6b5a05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8" name="Shape 198"/>
        <p:cNvGrpSpPr/>
        <p:nvPr/>
      </p:nvGrpSpPr>
      <p:grpSpPr>
        <a:xfrm>
          <a:off x="0" y="0"/>
          <a:ext cx="0" cy="0"/>
          <a:chOff x="0" y="0"/>
          <a:chExt cx="0" cy="0"/>
        </a:xfrm>
      </p:grpSpPr>
      <p:sp>
        <p:nvSpPr>
          <p:cNvPr id="199" name="Google Shape;199;g5953bc80e9_0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5953bc80e9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1" name="Shape 211"/>
        <p:cNvGrpSpPr/>
        <p:nvPr/>
      </p:nvGrpSpPr>
      <p:grpSpPr>
        <a:xfrm>
          <a:off x="0" y="0"/>
          <a:ext cx="0" cy="0"/>
          <a:chOff x="0" y="0"/>
          <a:chExt cx="0" cy="0"/>
        </a:xfrm>
      </p:grpSpPr>
      <p:sp>
        <p:nvSpPr>
          <p:cNvPr id="212" name="Google Shape;212;g5953bc80e9_0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5953bc80e9_0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jp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1.png"/><Relationship Id="rId4" Type="http://schemas.openxmlformats.org/officeDocument/2006/relationships/image" Target="../media/image9.png"/><Relationship Id="rId5"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5.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ver 1" type="title">
  <p:cSld name="TITLE">
    <p:bg>
      <p:bgPr>
        <a:solidFill>
          <a:srgbClr val="670D36"/>
        </a:solidFill>
      </p:bgPr>
    </p:bg>
    <p:spTree>
      <p:nvGrpSpPr>
        <p:cNvPr id="9" name="Shape 9"/>
        <p:cNvGrpSpPr/>
        <p:nvPr/>
      </p:nvGrpSpPr>
      <p:grpSpPr>
        <a:xfrm>
          <a:off x="0" y="0"/>
          <a:ext cx="0" cy="0"/>
          <a:chOff x="0" y="0"/>
          <a:chExt cx="0" cy="0"/>
        </a:xfrm>
      </p:grpSpPr>
      <p:sp>
        <p:nvSpPr>
          <p:cNvPr id="10" name="Google Shape;10;p2"/>
          <p:cNvSpPr txBox="1"/>
          <p:nvPr>
            <p:ph type="ctrTitle"/>
          </p:nvPr>
        </p:nvSpPr>
        <p:spPr>
          <a:xfrm>
            <a:off x="523950" y="1851575"/>
            <a:ext cx="5017500" cy="1578900"/>
          </a:xfrm>
          <a:prstGeom prst="rect">
            <a:avLst/>
          </a:prstGeom>
        </p:spPr>
        <p:txBody>
          <a:bodyPr anchorCtr="0" anchor="t" bIns="91425" lIns="91425" spcFirstLastPara="1" rIns="91425" wrap="square" tIns="91425">
            <a:noAutofit/>
          </a:bodyPr>
          <a:lstStyle>
            <a:lvl1pPr lvl="0">
              <a:spcBef>
                <a:spcPts val="0"/>
              </a:spcBef>
              <a:spcAft>
                <a:spcPts val="0"/>
              </a:spcAft>
              <a:buClr>
                <a:srgbClr val="FFFFFF"/>
              </a:buClr>
              <a:buSzPts val="4000"/>
              <a:buNone/>
              <a:defRPr b="0" sz="4000">
                <a:solidFill>
                  <a:srgbClr val="FFFFFF"/>
                </a:solidFill>
              </a:defRPr>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1" name="Google Shape;11;p2"/>
          <p:cNvSpPr txBox="1"/>
          <p:nvPr>
            <p:ph idx="1" type="subTitle"/>
          </p:nvPr>
        </p:nvSpPr>
        <p:spPr>
          <a:xfrm>
            <a:off x="523950" y="3295075"/>
            <a:ext cx="34707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rgbClr val="E6007A"/>
              </a:buClr>
              <a:buSzPts val="1400"/>
              <a:buFont typeface="Montserrat SemiBold"/>
              <a:buNone/>
              <a:defRPr sz="1400">
                <a:solidFill>
                  <a:srgbClr val="E6007A"/>
                </a:solidFill>
                <a:latin typeface="Montserrat SemiBold"/>
                <a:ea typeface="Montserrat SemiBold"/>
                <a:cs typeface="Montserrat SemiBold"/>
                <a:sym typeface="Montserrat SemiBold"/>
              </a:defRPr>
            </a:lvl1pPr>
            <a:lvl2pPr lvl="1">
              <a:lnSpc>
                <a:spcPct val="100000"/>
              </a:lnSpc>
              <a:spcBef>
                <a:spcPts val="0"/>
              </a:spcBef>
              <a:spcAft>
                <a:spcPts val="0"/>
              </a:spcAft>
              <a:buClr>
                <a:srgbClr val="E6007A"/>
              </a:buClr>
              <a:buSzPts val="1400"/>
              <a:buNone/>
              <a:defRPr sz="1400">
                <a:solidFill>
                  <a:srgbClr val="E6007A"/>
                </a:solidFill>
              </a:defRPr>
            </a:lvl2pPr>
            <a:lvl3pPr lvl="2">
              <a:lnSpc>
                <a:spcPct val="100000"/>
              </a:lnSpc>
              <a:spcBef>
                <a:spcPts val="0"/>
              </a:spcBef>
              <a:spcAft>
                <a:spcPts val="0"/>
              </a:spcAft>
              <a:buClr>
                <a:srgbClr val="E6007A"/>
              </a:buClr>
              <a:buSzPts val="1400"/>
              <a:buNone/>
              <a:defRPr sz="1400">
                <a:solidFill>
                  <a:srgbClr val="E6007A"/>
                </a:solidFill>
              </a:defRPr>
            </a:lvl3pPr>
            <a:lvl4pPr lvl="3">
              <a:lnSpc>
                <a:spcPct val="100000"/>
              </a:lnSpc>
              <a:spcBef>
                <a:spcPts val="0"/>
              </a:spcBef>
              <a:spcAft>
                <a:spcPts val="0"/>
              </a:spcAft>
              <a:buClr>
                <a:srgbClr val="E6007A"/>
              </a:buClr>
              <a:buSzPts val="1400"/>
              <a:buNone/>
              <a:defRPr sz="1400">
                <a:solidFill>
                  <a:srgbClr val="E6007A"/>
                </a:solidFill>
              </a:defRPr>
            </a:lvl4pPr>
            <a:lvl5pPr lvl="4">
              <a:lnSpc>
                <a:spcPct val="100000"/>
              </a:lnSpc>
              <a:spcBef>
                <a:spcPts val="0"/>
              </a:spcBef>
              <a:spcAft>
                <a:spcPts val="0"/>
              </a:spcAft>
              <a:buClr>
                <a:srgbClr val="E6007A"/>
              </a:buClr>
              <a:buSzPts val="1400"/>
              <a:buNone/>
              <a:defRPr sz="1400">
                <a:solidFill>
                  <a:srgbClr val="E6007A"/>
                </a:solidFill>
              </a:defRPr>
            </a:lvl5pPr>
            <a:lvl6pPr lvl="5">
              <a:lnSpc>
                <a:spcPct val="100000"/>
              </a:lnSpc>
              <a:spcBef>
                <a:spcPts val="0"/>
              </a:spcBef>
              <a:spcAft>
                <a:spcPts val="0"/>
              </a:spcAft>
              <a:buClr>
                <a:srgbClr val="E6007A"/>
              </a:buClr>
              <a:buSzPts val="1400"/>
              <a:buNone/>
              <a:defRPr sz="1400">
                <a:solidFill>
                  <a:srgbClr val="E6007A"/>
                </a:solidFill>
              </a:defRPr>
            </a:lvl6pPr>
            <a:lvl7pPr lvl="6">
              <a:lnSpc>
                <a:spcPct val="100000"/>
              </a:lnSpc>
              <a:spcBef>
                <a:spcPts val="0"/>
              </a:spcBef>
              <a:spcAft>
                <a:spcPts val="0"/>
              </a:spcAft>
              <a:buClr>
                <a:srgbClr val="E6007A"/>
              </a:buClr>
              <a:buSzPts val="1400"/>
              <a:buNone/>
              <a:defRPr sz="1400">
                <a:solidFill>
                  <a:srgbClr val="E6007A"/>
                </a:solidFill>
              </a:defRPr>
            </a:lvl7pPr>
            <a:lvl8pPr lvl="7">
              <a:lnSpc>
                <a:spcPct val="100000"/>
              </a:lnSpc>
              <a:spcBef>
                <a:spcPts val="0"/>
              </a:spcBef>
              <a:spcAft>
                <a:spcPts val="0"/>
              </a:spcAft>
              <a:buClr>
                <a:srgbClr val="E6007A"/>
              </a:buClr>
              <a:buSzPts val="1400"/>
              <a:buNone/>
              <a:defRPr sz="1400">
                <a:solidFill>
                  <a:srgbClr val="E6007A"/>
                </a:solidFill>
              </a:defRPr>
            </a:lvl8pPr>
            <a:lvl9pPr lvl="8">
              <a:lnSpc>
                <a:spcPct val="100000"/>
              </a:lnSpc>
              <a:spcBef>
                <a:spcPts val="0"/>
              </a:spcBef>
              <a:spcAft>
                <a:spcPts val="0"/>
              </a:spcAft>
              <a:buClr>
                <a:srgbClr val="E6007A"/>
              </a:buClr>
              <a:buSzPts val="1400"/>
              <a:buNone/>
              <a:defRPr sz="1400">
                <a:solidFill>
                  <a:srgbClr val="E6007A"/>
                </a:solidFill>
              </a:defRPr>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pic>
        <p:nvPicPr>
          <p:cNvPr id="13" name="Google Shape;13;p2"/>
          <p:cNvPicPr preferRelativeResize="0"/>
          <p:nvPr/>
        </p:nvPicPr>
        <p:blipFill>
          <a:blip r:embed="rId2">
            <a:alphaModFix/>
          </a:blip>
          <a:stretch>
            <a:fillRect/>
          </a:stretch>
        </p:blipFill>
        <p:spPr>
          <a:xfrm>
            <a:off x="7314083" y="91714"/>
            <a:ext cx="1669125" cy="83455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1 1 1 1">
  <p:cSld name="SECTION_HEADER_1_1_1_1">
    <p:bg>
      <p:bgPr>
        <a:solidFill>
          <a:srgbClr val="E6007A"/>
        </a:solidFill>
      </p:bgPr>
    </p:bg>
    <p:spTree>
      <p:nvGrpSpPr>
        <p:cNvPr id="67" name="Shape 67"/>
        <p:cNvGrpSpPr/>
        <p:nvPr/>
      </p:nvGrpSpPr>
      <p:grpSpPr>
        <a:xfrm>
          <a:off x="0" y="0"/>
          <a:ext cx="0" cy="0"/>
          <a:chOff x="0" y="0"/>
          <a:chExt cx="0" cy="0"/>
        </a:xfrm>
      </p:grpSpPr>
      <p:sp>
        <p:nvSpPr>
          <p:cNvPr id="68" name="Google Shape;68;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69" name="Google Shape;69;p11"/>
          <p:cNvSpPr txBox="1"/>
          <p:nvPr/>
        </p:nvSpPr>
        <p:spPr>
          <a:xfrm>
            <a:off x="978900" y="1754100"/>
            <a:ext cx="7186200" cy="2115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2800">
                <a:solidFill>
                  <a:srgbClr val="FFFFFF"/>
                </a:solidFill>
                <a:latin typeface="Montserrat SemiBold"/>
                <a:ea typeface="Montserrat SemiBold"/>
                <a:cs typeface="Montserrat SemiBold"/>
                <a:sym typeface="Montserrat SemiBold"/>
              </a:rPr>
              <a:t>Polkadot empowers blockchain networks to work together under the protection of shared security</a:t>
            </a:r>
            <a:endParaRPr sz="2800">
              <a:solidFill>
                <a:srgbClr val="FFFFFF"/>
              </a:solidFill>
              <a:latin typeface="Montserrat SemiBold"/>
              <a:ea typeface="Montserrat SemiBold"/>
              <a:cs typeface="Montserrat SemiBold"/>
              <a:sym typeface="Montserrat SemiBold"/>
            </a:endParaRPr>
          </a:p>
          <a:p>
            <a:pPr indent="0" lvl="0" marL="0" rtl="0" algn="ctr">
              <a:spcBef>
                <a:spcPts val="0"/>
              </a:spcBef>
              <a:spcAft>
                <a:spcPts val="0"/>
              </a:spcAft>
              <a:buNone/>
            </a:pPr>
            <a:r>
              <a:t/>
            </a:r>
            <a:endParaRPr sz="2800">
              <a:solidFill>
                <a:srgbClr val="FFFFFF"/>
              </a:solidFill>
              <a:latin typeface="Montserrat SemiBold"/>
              <a:ea typeface="Montserrat SemiBold"/>
              <a:cs typeface="Montserrat SemiBold"/>
              <a:sym typeface="Montserrat SemiBold"/>
            </a:endParaRPr>
          </a:p>
          <a:p>
            <a:pPr indent="0" lvl="0" marL="0" rtl="0" algn="ctr">
              <a:spcBef>
                <a:spcPts val="0"/>
              </a:spcBef>
              <a:spcAft>
                <a:spcPts val="0"/>
              </a:spcAft>
              <a:buNone/>
            </a:pPr>
            <a:r>
              <a:t/>
            </a:r>
            <a:endParaRPr sz="2800">
              <a:solidFill>
                <a:srgbClr val="FFFFFF"/>
              </a:solidFill>
              <a:latin typeface="Montserrat SemiBold"/>
              <a:ea typeface="Montserrat SemiBold"/>
              <a:cs typeface="Montserrat SemiBold"/>
              <a:sym typeface="Montserrat SemiBo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1 1 1 1 1">
  <p:cSld name="SECTION_HEADER_1_1_1_1_1">
    <p:bg>
      <p:bgPr>
        <a:solidFill>
          <a:srgbClr val="670D36"/>
        </a:solidFill>
      </p:bgPr>
    </p:bg>
    <p:spTree>
      <p:nvGrpSpPr>
        <p:cNvPr id="70" name="Shape 70"/>
        <p:cNvGrpSpPr/>
        <p:nvPr/>
      </p:nvGrpSpPr>
      <p:grpSpPr>
        <a:xfrm>
          <a:off x="0" y="0"/>
          <a:ext cx="0" cy="0"/>
          <a:chOff x="0" y="0"/>
          <a:chExt cx="0" cy="0"/>
        </a:xfrm>
      </p:grpSpPr>
      <p:sp>
        <p:nvSpPr>
          <p:cNvPr id="71" name="Google Shape;71;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72" name="Google Shape;72;p12"/>
          <p:cNvSpPr txBox="1"/>
          <p:nvPr/>
        </p:nvSpPr>
        <p:spPr>
          <a:xfrm>
            <a:off x="978900" y="1754100"/>
            <a:ext cx="7186200" cy="1827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2800">
                <a:solidFill>
                  <a:srgbClr val="FFFFFF"/>
                </a:solidFill>
                <a:latin typeface="Montserrat SemiBold"/>
                <a:ea typeface="Montserrat SemiBold"/>
                <a:cs typeface="Montserrat SemiBold"/>
                <a:sym typeface="Montserrat SemiBold"/>
              </a:rPr>
              <a:t>Polkadot empowers blockchain networks to work together under the protection of shared security</a:t>
            </a:r>
            <a:endParaRPr sz="2800">
              <a:solidFill>
                <a:srgbClr val="FFFFFF"/>
              </a:solidFill>
              <a:latin typeface="Montserrat SemiBold"/>
              <a:ea typeface="Montserrat SemiBold"/>
              <a:cs typeface="Montserrat SemiBold"/>
              <a:sym typeface="Montserrat SemiBold"/>
            </a:endParaRPr>
          </a:p>
          <a:p>
            <a:pPr indent="0" lvl="0" marL="0" rtl="0" algn="ctr">
              <a:spcBef>
                <a:spcPts val="0"/>
              </a:spcBef>
              <a:spcAft>
                <a:spcPts val="0"/>
              </a:spcAft>
              <a:buNone/>
            </a:pPr>
            <a:r>
              <a:t/>
            </a:r>
            <a:endParaRPr sz="2800">
              <a:solidFill>
                <a:srgbClr val="FFFFFF"/>
              </a:solidFill>
              <a:latin typeface="Montserrat SemiBold"/>
              <a:ea typeface="Montserrat SemiBold"/>
              <a:cs typeface="Montserrat SemiBold"/>
              <a:sym typeface="Montserrat SemiBold"/>
            </a:endParaRPr>
          </a:p>
          <a:p>
            <a:pPr indent="0" lvl="0" marL="0" rtl="0" algn="ctr">
              <a:spcBef>
                <a:spcPts val="0"/>
              </a:spcBef>
              <a:spcAft>
                <a:spcPts val="0"/>
              </a:spcAft>
              <a:buNone/>
            </a:pPr>
            <a:r>
              <a:t/>
            </a:r>
            <a:endParaRPr sz="2800">
              <a:solidFill>
                <a:srgbClr val="FFFFFF"/>
              </a:solidFill>
              <a:latin typeface="Montserrat SemiBold"/>
              <a:ea typeface="Montserrat SemiBold"/>
              <a:cs typeface="Montserrat SemiBold"/>
              <a:sym typeface="Montserrat SemiBo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Example Photo Background">
  <p:cSld name="SECTION_HEADER_1_1_1_1_1_1">
    <p:bg>
      <p:bgPr>
        <a:solidFill>
          <a:srgbClr val="670D36"/>
        </a:solidFill>
      </p:bgPr>
    </p:bg>
    <p:spTree>
      <p:nvGrpSpPr>
        <p:cNvPr id="73" name="Shape 73"/>
        <p:cNvGrpSpPr/>
        <p:nvPr/>
      </p:nvGrpSpPr>
      <p:grpSpPr>
        <a:xfrm>
          <a:off x="0" y="0"/>
          <a:ext cx="0" cy="0"/>
          <a:chOff x="0" y="0"/>
          <a:chExt cx="0" cy="0"/>
        </a:xfrm>
      </p:grpSpPr>
      <p:sp>
        <p:nvSpPr>
          <p:cNvPr id="74" name="Google Shape;74;p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pic>
        <p:nvPicPr>
          <p:cNvPr id="75" name="Google Shape;75;p13"/>
          <p:cNvPicPr preferRelativeResize="0"/>
          <p:nvPr/>
        </p:nvPicPr>
        <p:blipFill rotWithShape="1">
          <a:blip r:embed="rId2">
            <a:alphaModFix amt="30000"/>
          </a:blip>
          <a:srcRect b="6098" l="0" r="0" t="9548"/>
          <a:stretch/>
        </p:blipFill>
        <p:spPr>
          <a:xfrm>
            <a:off x="0" y="0"/>
            <a:ext cx="9144000" cy="5143500"/>
          </a:xfrm>
          <a:prstGeom prst="rect">
            <a:avLst/>
          </a:prstGeom>
          <a:noFill/>
          <a:ln>
            <a:noFill/>
          </a:ln>
        </p:spPr>
      </p:pic>
      <p:sp>
        <p:nvSpPr>
          <p:cNvPr id="76" name="Google Shape;76;p13"/>
          <p:cNvSpPr txBox="1"/>
          <p:nvPr/>
        </p:nvSpPr>
        <p:spPr>
          <a:xfrm>
            <a:off x="978900" y="1950050"/>
            <a:ext cx="7186200" cy="1631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2800">
                <a:solidFill>
                  <a:srgbClr val="FFFFFF"/>
                </a:solidFill>
                <a:latin typeface="Montserrat SemiBold"/>
                <a:ea typeface="Montserrat SemiBold"/>
                <a:cs typeface="Montserrat SemiBold"/>
                <a:sym typeface="Montserrat SemiBold"/>
              </a:rPr>
              <a:t>Founded by some of the blockchain industry’s foremost builders</a:t>
            </a:r>
            <a:endParaRPr sz="2800">
              <a:solidFill>
                <a:srgbClr val="FFFFFF"/>
              </a:solidFill>
              <a:latin typeface="Montserrat SemiBold"/>
              <a:ea typeface="Montserrat SemiBold"/>
              <a:cs typeface="Montserrat SemiBold"/>
              <a:sym typeface="Montserrat SemiBo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bg>
      <p:bgPr>
        <a:solidFill>
          <a:srgbClr val="262626"/>
        </a:solidFill>
      </p:bgPr>
    </p:bg>
    <p:spTree>
      <p:nvGrpSpPr>
        <p:cNvPr id="77" name="Shape 77"/>
        <p:cNvGrpSpPr/>
        <p:nvPr/>
      </p:nvGrpSpPr>
      <p:grpSpPr>
        <a:xfrm>
          <a:off x="0" y="0"/>
          <a:ext cx="0" cy="0"/>
          <a:chOff x="0" y="0"/>
          <a:chExt cx="0" cy="0"/>
        </a:xfrm>
      </p:grpSpPr>
      <p:sp>
        <p:nvSpPr>
          <p:cNvPr id="78" name="Google Shape;78;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79" name="Google Shape;79;p14"/>
          <p:cNvSpPr txBox="1"/>
          <p:nvPr/>
        </p:nvSpPr>
        <p:spPr>
          <a:xfrm>
            <a:off x="3127225" y="1784550"/>
            <a:ext cx="3000000" cy="3000000"/>
          </a:xfrm>
          <a:prstGeom prst="rect">
            <a:avLst/>
          </a:prstGeom>
          <a:noFill/>
          <a:ln>
            <a:noFill/>
          </a:ln>
        </p:spPr>
        <p:txBody>
          <a:bodyPr anchorCtr="0" anchor="ctr" bIns="91425" lIns="91425" spcFirstLastPara="1" rIns="91425" wrap="square" tIns="91425">
            <a:noAutofit/>
          </a:bodyPr>
          <a:lstStyle/>
          <a:p>
            <a:pPr indent="-342900" lvl="0" marL="342900" rtl="0" algn="l">
              <a:lnSpc>
                <a:spcPct val="115000"/>
              </a:lnSpc>
              <a:spcBef>
                <a:spcPts val="0"/>
              </a:spcBef>
              <a:spcAft>
                <a:spcPts val="0"/>
              </a:spcAft>
              <a:buNone/>
            </a:pPr>
            <a:r>
              <a:t/>
            </a:r>
            <a:endParaRPr>
              <a:latin typeface="Montserrat Medium"/>
              <a:ea typeface="Montserrat Medium"/>
              <a:cs typeface="Montserrat Medium"/>
              <a:sym typeface="Montserrat Medium"/>
            </a:endParaRPr>
          </a:p>
        </p:txBody>
      </p:sp>
      <p:sp>
        <p:nvSpPr>
          <p:cNvPr id="80" name="Google Shape;80;p14"/>
          <p:cNvSpPr txBox="1"/>
          <p:nvPr/>
        </p:nvSpPr>
        <p:spPr>
          <a:xfrm>
            <a:off x="414850" y="1849750"/>
            <a:ext cx="2797800" cy="14340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n-GB" sz="1600">
                <a:solidFill>
                  <a:srgbClr val="4D4D4D"/>
                </a:solidFill>
                <a:latin typeface="Montserrat Medium"/>
                <a:ea typeface="Montserrat Medium"/>
                <a:cs typeface="Montserrat Medium"/>
                <a:sym typeface="Montserrat Medium"/>
              </a:rPr>
              <a:t>CODE:</a:t>
            </a:r>
            <a:endParaRPr sz="1600">
              <a:solidFill>
                <a:srgbClr val="4D4D4D"/>
              </a:solidFill>
              <a:latin typeface="Montserrat Medium"/>
              <a:ea typeface="Montserrat Medium"/>
              <a:cs typeface="Montserrat Medium"/>
              <a:sym typeface="Montserrat Medium"/>
            </a:endParaRPr>
          </a:p>
          <a:p>
            <a:pPr indent="0" lvl="0" marL="0" rtl="0" algn="ctr">
              <a:lnSpc>
                <a:spcPct val="150000"/>
              </a:lnSpc>
              <a:spcBef>
                <a:spcPts val="0"/>
              </a:spcBef>
              <a:spcAft>
                <a:spcPts val="0"/>
              </a:spcAft>
              <a:buNone/>
            </a:pPr>
            <a:r>
              <a:rPr lang="en-GB" sz="1600">
                <a:solidFill>
                  <a:srgbClr val="4D4D4D"/>
                </a:solidFill>
                <a:latin typeface="Montserrat Medium"/>
                <a:ea typeface="Montserrat Medium"/>
                <a:cs typeface="Montserrat Medium"/>
                <a:sym typeface="Montserrat Medium"/>
              </a:rPr>
              <a:t>github.com/w3f</a:t>
            </a:r>
            <a:endParaRPr sz="1600">
              <a:solidFill>
                <a:srgbClr val="4D4D4D"/>
              </a:solidFill>
              <a:latin typeface="Montserrat Medium"/>
              <a:ea typeface="Montserrat Medium"/>
              <a:cs typeface="Montserrat Medium"/>
              <a:sym typeface="Montserrat Medium"/>
            </a:endParaRPr>
          </a:p>
          <a:p>
            <a:pPr indent="0" lvl="0" marL="0" rtl="0" algn="ctr">
              <a:lnSpc>
                <a:spcPct val="150000"/>
              </a:lnSpc>
              <a:spcBef>
                <a:spcPts val="0"/>
              </a:spcBef>
              <a:spcAft>
                <a:spcPts val="0"/>
              </a:spcAft>
              <a:buNone/>
            </a:pPr>
            <a:r>
              <a:rPr lang="en-GB" sz="1600">
                <a:solidFill>
                  <a:srgbClr val="4D4D4D"/>
                </a:solidFill>
                <a:latin typeface="Montserrat Medium"/>
                <a:ea typeface="Montserrat Medium"/>
                <a:cs typeface="Montserrat Medium"/>
                <a:sym typeface="Montserrat Medium"/>
              </a:rPr>
              <a:t>github.com/paritytech</a:t>
            </a:r>
            <a:endParaRPr>
              <a:latin typeface="Montserrat Medium"/>
              <a:ea typeface="Montserrat Medium"/>
              <a:cs typeface="Montserrat Medium"/>
              <a:sym typeface="Montserrat Medium"/>
            </a:endParaRPr>
          </a:p>
        </p:txBody>
      </p:sp>
      <p:sp>
        <p:nvSpPr>
          <p:cNvPr id="81" name="Google Shape;81;p14"/>
          <p:cNvSpPr txBox="1"/>
          <p:nvPr/>
        </p:nvSpPr>
        <p:spPr>
          <a:xfrm>
            <a:off x="3417950" y="1849200"/>
            <a:ext cx="4125000" cy="24426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n-GB" sz="1600">
                <a:solidFill>
                  <a:srgbClr val="4D4D4D"/>
                </a:solidFill>
                <a:latin typeface="Montserrat Medium"/>
                <a:ea typeface="Montserrat Medium"/>
                <a:cs typeface="Montserrat Medium"/>
                <a:sym typeface="Montserrat Medium"/>
              </a:rPr>
              <a:t>CHAT:</a:t>
            </a:r>
            <a:endParaRPr sz="1600">
              <a:solidFill>
                <a:srgbClr val="4D4D4D"/>
              </a:solidFill>
              <a:latin typeface="Montserrat Medium"/>
              <a:ea typeface="Montserrat Medium"/>
              <a:cs typeface="Montserrat Medium"/>
              <a:sym typeface="Montserrat Medium"/>
            </a:endParaRPr>
          </a:p>
          <a:p>
            <a:pPr indent="0" lvl="0" marL="0" rtl="0" algn="ctr">
              <a:lnSpc>
                <a:spcPct val="150000"/>
              </a:lnSpc>
              <a:spcBef>
                <a:spcPts val="0"/>
              </a:spcBef>
              <a:spcAft>
                <a:spcPts val="0"/>
              </a:spcAft>
              <a:buNone/>
            </a:pPr>
            <a:r>
              <a:rPr lang="en-GB" sz="1600">
                <a:solidFill>
                  <a:srgbClr val="4D4D4D"/>
                </a:solidFill>
                <a:latin typeface="Montserrat Medium"/>
                <a:ea typeface="Montserrat Medium"/>
                <a:cs typeface="Montserrat Medium"/>
                <a:sym typeface="Montserrat Medium"/>
              </a:rPr>
              <a:t>gitter.im/w3f/polkadot-white-paper</a:t>
            </a:r>
            <a:endParaRPr sz="1600">
              <a:solidFill>
                <a:srgbClr val="4D4D4D"/>
              </a:solidFill>
              <a:latin typeface="Montserrat Medium"/>
              <a:ea typeface="Montserrat Medium"/>
              <a:cs typeface="Montserrat Medium"/>
              <a:sym typeface="Montserrat Medium"/>
            </a:endParaRPr>
          </a:p>
          <a:p>
            <a:pPr indent="0" lvl="0" marL="0" rtl="0" algn="ctr">
              <a:lnSpc>
                <a:spcPct val="150000"/>
              </a:lnSpc>
              <a:spcBef>
                <a:spcPts val="0"/>
              </a:spcBef>
              <a:spcAft>
                <a:spcPts val="0"/>
              </a:spcAft>
              <a:buNone/>
            </a:pPr>
            <a:r>
              <a:t/>
            </a:r>
            <a:endParaRPr sz="1600">
              <a:solidFill>
                <a:srgbClr val="4D4D4D"/>
              </a:solidFill>
              <a:latin typeface="Montserrat Medium"/>
              <a:ea typeface="Montserrat Medium"/>
              <a:cs typeface="Montserrat Medium"/>
              <a:sym typeface="Montserrat Medium"/>
            </a:endParaRPr>
          </a:p>
          <a:p>
            <a:pPr indent="0" lvl="0" marL="0" rtl="0" algn="ctr">
              <a:lnSpc>
                <a:spcPct val="150000"/>
              </a:lnSpc>
              <a:spcBef>
                <a:spcPts val="0"/>
              </a:spcBef>
              <a:spcAft>
                <a:spcPts val="0"/>
              </a:spcAft>
              <a:buNone/>
            </a:pPr>
            <a:r>
              <a:t/>
            </a:r>
            <a:endParaRPr sz="1600">
              <a:solidFill>
                <a:srgbClr val="4D4D4D"/>
              </a:solidFill>
              <a:latin typeface="Montserrat Medium"/>
              <a:ea typeface="Montserrat Medium"/>
              <a:cs typeface="Montserrat Medium"/>
              <a:sym typeface="Montserrat Medium"/>
            </a:endParaRPr>
          </a:p>
          <a:p>
            <a:pPr indent="0" lvl="0" marL="0" rtl="0" algn="l">
              <a:lnSpc>
                <a:spcPct val="150000"/>
              </a:lnSpc>
              <a:spcBef>
                <a:spcPts val="0"/>
              </a:spcBef>
              <a:spcAft>
                <a:spcPts val="0"/>
              </a:spcAft>
              <a:buNone/>
            </a:pPr>
            <a:r>
              <a:rPr lang="en-GB" sz="1600">
                <a:solidFill>
                  <a:srgbClr val="4D4D4D"/>
                </a:solidFill>
                <a:latin typeface="Montserrat Medium"/>
                <a:ea typeface="Montserrat Medium"/>
                <a:cs typeface="Montserrat Medium"/>
                <a:sym typeface="Montserrat Medium"/>
              </a:rPr>
              <a:t>polkadot.io</a:t>
            </a:r>
            <a:endParaRPr sz="1600">
              <a:solidFill>
                <a:srgbClr val="4D4D4D"/>
              </a:solidFill>
              <a:latin typeface="Montserrat Medium"/>
              <a:ea typeface="Montserrat Medium"/>
              <a:cs typeface="Montserrat Medium"/>
              <a:sym typeface="Montserrat Medium"/>
            </a:endParaRPr>
          </a:p>
          <a:p>
            <a:pPr indent="0" lvl="0" marL="0" rtl="0" algn="ctr">
              <a:lnSpc>
                <a:spcPct val="150000"/>
              </a:lnSpc>
              <a:spcBef>
                <a:spcPts val="0"/>
              </a:spcBef>
              <a:spcAft>
                <a:spcPts val="0"/>
              </a:spcAft>
              <a:buNone/>
            </a:pPr>
            <a:r>
              <a:t/>
            </a:r>
            <a:endParaRPr sz="1600">
              <a:solidFill>
                <a:srgbClr val="4D4D4D"/>
              </a:solidFill>
              <a:latin typeface="Montserrat Medium"/>
              <a:ea typeface="Montserrat Medium"/>
              <a:cs typeface="Montserrat Medium"/>
              <a:sym typeface="Montserrat Medium"/>
            </a:endParaRPr>
          </a:p>
        </p:txBody>
      </p:sp>
      <p:pic>
        <p:nvPicPr>
          <p:cNvPr id="82" name="Google Shape;82;p14"/>
          <p:cNvPicPr preferRelativeResize="0"/>
          <p:nvPr/>
        </p:nvPicPr>
        <p:blipFill>
          <a:blip r:embed="rId2">
            <a:alphaModFix/>
          </a:blip>
          <a:stretch>
            <a:fillRect/>
          </a:stretch>
        </p:blipFill>
        <p:spPr>
          <a:xfrm>
            <a:off x="7314083" y="91714"/>
            <a:ext cx="1669125" cy="834550"/>
          </a:xfrm>
          <a:prstGeom prst="rect">
            <a:avLst/>
          </a:prstGeom>
          <a:noFill/>
          <a:ln>
            <a:noFill/>
          </a:ln>
        </p:spPr>
      </p:pic>
      <p:sp>
        <p:nvSpPr>
          <p:cNvPr id="83" name="Google Shape;83;p14"/>
          <p:cNvSpPr txBox="1"/>
          <p:nvPr/>
        </p:nvSpPr>
        <p:spPr>
          <a:xfrm>
            <a:off x="340650" y="310050"/>
            <a:ext cx="3962100" cy="491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GB">
                <a:solidFill>
                  <a:srgbClr val="FFFFFF"/>
                </a:solidFill>
                <a:latin typeface="Montserrat SemiBold"/>
                <a:ea typeface="Montserrat SemiBold"/>
                <a:cs typeface="Montserrat SemiBold"/>
                <a:sym typeface="Montserrat SemiBold"/>
              </a:rPr>
              <a:t>Want to get involved?</a:t>
            </a:r>
            <a:endParaRPr>
              <a:solidFill>
                <a:srgbClr val="FFFFFF"/>
              </a:solidFill>
              <a:latin typeface="Montserrat SemiBold"/>
              <a:ea typeface="Montserrat SemiBold"/>
              <a:cs typeface="Montserrat SemiBold"/>
              <a:sym typeface="Montserrat SemiBo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2">
  <p:cSld name="BLANK_2">
    <p:bg>
      <p:bgPr>
        <a:solidFill>
          <a:srgbClr val="262626"/>
        </a:solidFill>
      </p:bgPr>
    </p:bg>
    <p:spTree>
      <p:nvGrpSpPr>
        <p:cNvPr id="84" name="Shape 84"/>
        <p:cNvGrpSpPr/>
        <p:nvPr/>
      </p:nvGrpSpPr>
      <p:grpSpPr>
        <a:xfrm>
          <a:off x="0" y="0"/>
          <a:ext cx="0" cy="0"/>
          <a:chOff x="0" y="0"/>
          <a:chExt cx="0" cy="0"/>
        </a:xfrm>
      </p:grpSpPr>
      <p:sp>
        <p:nvSpPr>
          <p:cNvPr id="85" name="Google Shape;85;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86" name="Google Shape;86;p15"/>
          <p:cNvSpPr txBox="1"/>
          <p:nvPr/>
        </p:nvSpPr>
        <p:spPr>
          <a:xfrm>
            <a:off x="3127225" y="1784550"/>
            <a:ext cx="3000000" cy="3000000"/>
          </a:xfrm>
          <a:prstGeom prst="rect">
            <a:avLst/>
          </a:prstGeom>
          <a:noFill/>
          <a:ln>
            <a:noFill/>
          </a:ln>
        </p:spPr>
        <p:txBody>
          <a:bodyPr anchorCtr="0" anchor="ctr" bIns="91425" lIns="91425" spcFirstLastPara="1" rIns="91425" wrap="square" tIns="91425">
            <a:noAutofit/>
          </a:bodyPr>
          <a:lstStyle/>
          <a:p>
            <a:pPr indent="-342900" lvl="0" marL="342900" rtl="0" algn="l">
              <a:lnSpc>
                <a:spcPct val="115000"/>
              </a:lnSpc>
              <a:spcBef>
                <a:spcPts val="0"/>
              </a:spcBef>
              <a:spcAft>
                <a:spcPts val="0"/>
              </a:spcAft>
              <a:buNone/>
            </a:pPr>
            <a:r>
              <a:t/>
            </a:r>
            <a:endParaRPr>
              <a:latin typeface="Montserrat Medium"/>
              <a:ea typeface="Montserrat Medium"/>
              <a:cs typeface="Montserrat Medium"/>
              <a:sym typeface="Montserrat Medium"/>
            </a:endParaRPr>
          </a:p>
        </p:txBody>
      </p:sp>
      <p:sp>
        <p:nvSpPr>
          <p:cNvPr id="87" name="Google Shape;87;p15"/>
          <p:cNvSpPr txBox="1"/>
          <p:nvPr/>
        </p:nvSpPr>
        <p:spPr>
          <a:xfrm>
            <a:off x="414850" y="1849750"/>
            <a:ext cx="2797800" cy="14340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n-GB" sz="1600">
                <a:solidFill>
                  <a:srgbClr val="4D4D4D"/>
                </a:solidFill>
                <a:latin typeface="Montserrat Medium"/>
                <a:ea typeface="Montserrat Medium"/>
                <a:cs typeface="Montserrat Medium"/>
                <a:sym typeface="Montserrat Medium"/>
              </a:rPr>
              <a:t>CODE:</a:t>
            </a:r>
            <a:endParaRPr sz="1600">
              <a:solidFill>
                <a:srgbClr val="4D4D4D"/>
              </a:solidFill>
              <a:latin typeface="Montserrat Medium"/>
              <a:ea typeface="Montserrat Medium"/>
              <a:cs typeface="Montserrat Medium"/>
              <a:sym typeface="Montserrat Medium"/>
            </a:endParaRPr>
          </a:p>
          <a:p>
            <a:pPr indent="0" lvl="0" marL="0" rtl="0" algn="ctr">
              <a:lnSpc>
                <a:spcPct val="150000"/>
              </a:lnSpc>
              <a:spcBef>
                <a:spcPts val="0"/>
              </a:spcBef>
              <a:spcAft>
                <a:spcPts val="0"/>
              </a:spcAft>
              <a:buNone/>
            </a:pPr>
            <a:r>
              <a:rPr lang="en-GB" sz="1600">
                <a:solidFill>
                  <a:srgbClr val="4D4D4D"/>
                </a:solidFill>
                <a:latin typeface="Montserrat Medium"/>
                <a:ea typeface="Montserrat Medium"/>
                <a:cs typeface="Montserrat Medium"/>
                <a:sym typeface="Montserrat Medium"/>
              </a:rPr>
              <a:t>github.com/w3f</a:t>
            </a:r>
            <a:endParaRPr sz="1600">
              <a:solidFill>
                <a:srgbClr val="4D4D4D"/>
              </a:solidFill>
              <a:latin typeface="Montserrat Medium"/>
              <a:ea typeface="Montserrat Medium"/>
              <a:cs typeface="Montserrat Medium"/>
              <a:sym typeface="Montserrat Medium"/>
            </a:endParaRPr>
          </a:p>
          <a:p>
            <a:pPr indent="0" lvl="0" marL="0" rtl="0" algn="ctr">
              <a:lnSpc>
                <a:spcPct val="150000"/>
              </a:lnSpc>
              <a:spcBef>
                <a:spcPts val="0"/>
              </a:spcBef>
              <a:spcAft>
                <a:spcPts val="0"/>
              </a:spcAft>
              <a:buNone/>
            </a:pPr>
            <a:r>
              <a:rPr lang="en-GB" sz="1600">
                <a:solidFill>
                  <a:srgbClr val="4D4D4D"/>
                </a:solidFill>
                <a:latin typeface="Montserrat Medium"/>
                <a:ea typeface="Montserrat Medium"/>
                <a:cs typeface="Montserrat Medium"/>
                <a:sym typeface="Montserrat Medium"/>
              </a:rPr>
              <a:t>github.com/paritytech</a:t>
            </a:r>
            <a:endParaRPr>
              <a:latin typeface="Montserrat Medium"/>
              <a:ea typeface="Montserrat Medium"/>
              <a:cs typeface="Montserrat Medium"/>
              <a:sym typeface="Montserrat Medium"/>
            </a:endParaRPr>
          </a:p>
        </p:txBody>
      </p:sp>
      <p:sp>
        <p:nvSpPr>
          <p:cNvPr id="88" name="Google Shape;88;p15"/>
          <p:cNvSpPr txBox="1"/>
          <p:nvPr/>
        </p:nvSpPr>
        <p:spPr>
          <a:xfrm>
            <a:off x="3417950" y="1849200"/>
            <a:ext cx="4125000" cy="24426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n-GB" sz="1600">
                <a:solidFill>
                  <a:srgbClr val="4D4D4D"/>
                </a:solidFill>
                <a:latin typeface="Montserrat Medium"/>
                <a:ea typeface="Montserrat Medium"/>
                <a:cs typeface="Montserrat Medium"/>
                <a:sym typeface="Montserrat Medium"/>
              </a:rPr>
              <a:t>CHAT:</a:t>
            </a:r>
            <a:endParaRPr sz="1600">
              <a:solidFill>
                <a:srgbClr val="4D4D4D"/>
              </a:solidFill>
              <a:latin typeface="Montserrat Medium"/>
              <a:ea typeface="Montserrat Medium"/>
              <a:cs typeface="Montserrat Medium"/>
              <a:sym typeface="Montserrat Medium"/>
            </a:endParaRPr>
          </a:p>
          <a:p>
            <a:pPr indent="0" lvl="0" marL="0" rtl="0" algn="ctr">
              <a:lnSpc>
                <a:spcPct val="150000"/>
              </a:lnSpc>
              <a:spcBef>
                <a:spcPts val="0"/>
              </a:spcBef>
              <a:spcAft>
                <a:spcPts val="0"/>
              </a:spcAft>
              <a:buNone/>
            </a:pPr>
            <a:r>
              <a:rPr lang="en-GB" sz="1600">
                <a:solidFill>
                  <a:srgbClr val="4D4D4D"/>
                </a:solidFill>
                <a:latin typeface="Montserrat Medium"/>
                <a:ea typeface="Montserrat Medium"/>
                <a:cs typeface="Montserrat Medium"/>
                <a:sym typeface="Montserrat Medium"/>
              </a:rPr>
              <a:t>gitter.im/w3f/polkadot-white-paper</a:t>
            </a:r>
            <a:endParaRPr sz="1600">
              <a:solidFill>
                <a:srgbClr val="4D4D4D"/>
              </a:solidFill>
              <a:latin typeface="Montserrat Medium"/>
              <a:ea typeface="Montserrat Medium"/>
              <a:cs typeface="Montserrat Medium"/>
              <a:sym typeface="Montserrat Medium"/>
            </a:endParaRPr>
          </a:p>
          <a:p>
            <a:pPr indent="0" lvl="0" marL="0" rtl="0" algn="ctr">
              <a:lnSpc>
                <a:spcPct val="150000"/>
              </a:lnSpc>
              <a:spcBef>
                <a:spcPts val="0"/>
              </a:spcBef>
              <a:spcAft>
                <a:spcPts val="0"/>
              </a:spcAft>
              <a:buNone/>
            </a:pPr>
            <a:r>
              <a:t/>
            </a:r>
            <a:endParaRPr sz="1600">
              <a:solidFill>
                <a:srgbClr val="4D4D4D"/>
              </a:solidFill>
              <a:latin typeface="Montserrat Medium"/>
              <a:ea typeface="Montserrat Medium"/>
              <a:cs typeface="Montserrat Medium"/>
              <a:sym typeface="Montserrat Medium"/>
            </a:endParaRPr>
          </a:p>
          <a:p>
            <a:pPr indent="0" lvl="0" marL="0" rtl="0" algn="ctr">
              <a:lnSpc>
                <a:spcPct val="150000"/>
              </a:lnSpc>
              <a:spcBef>
                <a:spcPts val="0"/>
              </a:spcBef>
              <a:spcAft>
                <a:spcPts val="0"/>
              </a:spcAft>
              <a:buNone/>
            </a:pPr>
            <a:r>
              <a:t/>
            </a:r>
            <a:endParaRPr sz="1600">
              <a:solidFill>
                <a:srgbClr val="4D4D4D"/>
              </a:solidFill>
              <a:latin typeface="Montserrat Medium"/>
              <a:ea typeface="Montserrat Medium"/>
              <a:cs typeface="Montserrat Medium"/>
              <a:sym typeface="Montserrat Medium"/>
            </a:endParaRPr>
          </a:p>
          <a:p>
            <a:pPr indent="0" lvl="0" marL="0" rtl="0" algn="l">
              <a:lnSpc>
                <a:spcPct val="150000"/>
              </a:lnSpc>
              <a:spcBef>
                <a:spcPts val="0"/>
              </a:spcBef>
              <a:spcAft>
                <a:spcPts val="0"/>
              </a:spcAft>
              <a:buNone/>
            </a:pPr>
            <a:r>
              <a:rPr lang="en-GB" sz="1600">
                <a:solidFill>
                  <a:srgbClr val="4D4D4D"/>
                </a:solidFill>
                <a:latin typeface="Montserrat Medium"/>
                <a:ea typeface="Montserrat Medium"/>
                <a:cs typeface="Montserrat Medium"/>
                <a:sym typeface="Montserrat Medium"/>
              </a:rPr>
              <a:t>polkadot.io</a:t>
            </a:r>
            <a:endParaRPr sz="1600">
              <a:solidFill>
                <a:srgbClr val="4D4D4D"/>
              </a:solidFill>
              <a:latin typeface="Montserrat Medium"/>
              <a:ea typeface="Montserrat Medium"/>
              <a:cs typeface="Montserrat Medium"/>
              <a:sym typeface="Montserrat Medium"/>
            </a:endParaRPr>
          </a:p>
          <a:p>
            <a:pPr indent="0" lvl="0" marL="0" rtl="0" algn="ctr">
              <a:lnSpc>
                <a:spcPct val="150000"/>
              </a:lnSpc>
              <a:spcBef>
                <a:spcPts val="0"/>
              </a:spcBef>
              <a:spcAft>
                <a:spcPts val="0"/>
              </a:spcAft>
              <a:buNone/>
            </a:pPr>
            <a:r>
              <a:t/>
            </a:r>
            <a:endParaRPr sz="1600">
              <a:solidFill>
                <a:srgbClr val="4D4D4D"/>
              </a:solidFill>
              <a:latin typeface="Montserrat Medium"/>
              <a:ea typeface="Montserrat Medium"/>
              <a:cs typeface="Montserrat Medium"/>
              <a:sym typeface="Montserrat Medium"/>
            </a:endParaRPr>
          </a:p>
        </p:txBody>
      </p:sp>
      <p:pic>
        <p:nvPicPr>
          <p:cNvPr id="89" name="Google Shape;89;p15"/>
          <p:cNvPicPr preferRelativeResize="0"/>
          <p:nvPr/>
        </p:nvPicPr>
        <p:blipFill>
          <a:blip r:embed="rId2">
            <a:alphaModFix/>
          </a:blip>
          <a:stretch>
            <a:fillRect/>
          </a:stretch>
        </p:blipFill>
        <p:spPr>
          <a:xfrm>
            <a:off x="7314083" y="91714"/>
            <a:ext cx="1669125" cy="834550"/>
          </a:xfrm>
          <a:prstGeom prst="rect">
            <a:avLst/>
          </a:prstGeom>
          <a:noFill/>
          <a:ln>
            <a:noFill/>
          </a:ln>
        </p:spPr>
      </p:pic>
      <p:sp>
        <p:nvSpPr>
          <p:cNvPr id="90" name="Google Shape;90;p15"/>
          <p:cNvSpPr txBox="1"/>
          <p:nvPr/>
        </p:nvSpPr>
        <p:spPr>
          <a:xfrm>
            <a:off x="340650" y="310050"/>
            <a:ext cx="3962100" cy="491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GB">
                <a:solidFill>
                  <a:srgbClr val="FFFFFF"/>
                </a:solidFill>
                <a:latin typeface="Montserrat SemiBold"/>
                <a:ea typeface="Montserrat SemiBold"/>
                <a:cs typeface="Montserrat SemiBold"/>
                <a:sym typeface="Montserrat SemiBold"/>
              </a:rPr>
              <a:t>Want to get involved?</a:t>
            </a:r>
            <a:endParaRPr>
              <a:solidFill>
                <a:srgbClr val="FFFFFF"/>
              </a:solidFill>
              <a:latin typeface="Montserrat SemiBold"/>
              <a:ea typeface="Montserrat SemiBold"/>
              <a:cs typeface="Montserrat SemiBold"/>
              <a:sym typeface="Montserrat SemiBo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5" name="Shape 95"/>
        <p:cNvGrpSpPr/>
        <p:nvPr/>
      </p:nvGrpSpPr>
      <p:grpSpPr>
        <a:xfrm>
          <a:off x="0" y="0"/>
          <a:ext cx="0" cy="0"/>
          <a:chOff x="0" y="0"/>
          <a:chExt cx="0" cy="0"/>
        </a:xfrm>
      </p:grpSpPr>
      <p:sp>
        <p:nvSpPr>
          <p:cNvPr id="96" name="Google Shape;96;p17"/>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97" name="Google Shape;97;p17"/>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98" name="Google Shape;98;p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99" name="Shape 99"/>
        <p:cNvGrpSpPr/>
        <p:nvPr/>
      </p:nvGrpSpPr>
      <p:grpSpPr>
        <a:xfrm>
          <a:off x="0" y="0"/>
          <a:ext cx="0" cy="0"/>
          <a:chOff x="0" y="0"/>
          <a:chExt cx="0" cy="0"/>
        </a:xfrm>
      </p:grpSpPr>
      <p:sp>
        <p:nvSpPr>
          <p:cNvPr id="100" name="Google Shape;100;p18"/>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01" name="Google Shape;101;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02" name="Shape 102"/>
        <p:cNvGrpSpPr/>
        <p:nvPr/>
      </p:nvGrpSpPr>
      <p:grpSpPr>
        <a:xfrm>
          <a:off x="0" y="0"/>
          <a:ext cx="0" cy="0"/>
          <a:chOff x="0" y="0"/>
          <a:chExt cx="0" cy="0"/>
        </a:xfrm>
      </p:grpSpPr>
      <p:sp>
        <p:nvSpPr>
          <p:cNvPr id="103" name="Google Shape;103;p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04" name="Google Shape;104;p1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05" name="Google Shape;105;p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106" name="Shape 106"/>
        <p:cNvGrpSpPr/>
        <p:nvPr/>
      </p:nvGrpSpPr>
      <p:grpSpPr>
        <a:xfrm>
          <a:off x="0" y="0"/>
          <a:ext cx="0" cy="0"/>
          <a:chOff x="0" y="0"/>
          <a:chExt cx="0" cy="0"/>
        </a:xfrm>
      </p:grpSpPr>
      <p:sp>
        <p:nvSpPr>
          <p:cNvPr id="107" name="Google Shape;107;p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08" name="Google Shape;108;p20"/>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109" name="Google Shape;109;p20"/>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110" name="Google Shape;110;p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111" name="Shape 111"/>
        <p:cNvGrpSpPr/>
        <p:nvPr/>
      </p:nvGrpSpPr>
      <p:grpSpPr>
        <a:xfrm>
          <a:off x="0" y="0"/>
          <a:ext cx="0" cy="0"/>
          <a:chOff x="0" y="0"/>
          <a:chExt cx="0" cy="0"/>
        </a:xfrm>
      </p:grpSpPr>
      <p:sp>
        <p:nvSpPr>
          <p:cNvPr id="112" name="Google Shape;112;p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13" name="Google Shape;113;p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ver 2">
  <p:cSld name="TITLE_1">
    <p:bg>
      <p:bgPr>
        <a:solidFill>
          <a:srgbClr val="262626"/>
        </a:solidFill>
      </p:bgPr>
    </p:bg>
    <p:spTree>
      <p:nvGrpSpPr>
        <p:cNvPr id="14" name="Shape 14"/>
        <p:cNvGrpSpPr/>
        <p:nvPr/>
      </p:nvGrpSpPr>
      <p:grpSpPr>
        <a:xfrm>
          <a:off x="0" y="0"/>
          <a:ext cx="0" cy="0"/>
          <a:chOff x="0" y="0"/>
          <a:chExt cx="0" cy="0"/>
        </a:xfrm>
      </p:grpSpPr>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pic>
        <p:nvPicPr>
          <p:cNvPr id="16" name="Google Shape;16;p3"/>
          <p:cNvPicPr preferRelativeResize="0"/>
          <p:nvPr/>
        </p:nvPicPr>
        <p:blipFill>
          <a:blip r:embed="rId2">
            <a:alphaModFix/>
          </a:blip>
          <a:stretch>
            <a:fillRect/>
          </a:stretch>
        </p:blipFill>
        <p:spPr>
          <a:xfrm>
            <a:off x="7314083" y="91714"/>
            <a:ext cx="1669125" cy="834550"/>
          </a:xfrm>
          <a:prstGeom prst="rect">
            <a:avLst/>
          </a:prstGeom>
          <a:noFill/>
          <a:ln>
            <a:noFill/>
          </a:ln>
        </p:spPr>
      </p:pic>
      <p:sp>
        <p:nvSpPr>
          <p:cNvPr id="17" name="Google Shape;17;p3"/>
          <p:cNvSpPr txBox="1"/>
          <p:nvPr>
            <p:ph type="ctrTitle"/>
          </p:nvPr>
        </p:nvSpPr>
        <p:spPr>
          <a:xfrm>
            <a:off x="523950" y="1851575"/>
            <a:ext cx="5017500" cy="15789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4000"/>
              <a:buNone/>
              <a:defRPr b="0" sz="4000">
                <a:solidFill>
                  <a:srgbClr val="FFFFFF"/>
                </a:solidFill>
              </a:defRPr>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p:txBody>
      </p:sp>
      <p:sp>
        <p:nvSpPr>
          <p:cNvPr id="18" name="Google Shape;18;p3"/>
          <p:cNvSpPr txBox="1"/>
          <p:nvPr>
            <p:ph idx="1" type="subTitle"/>
          </p:nvPr>
        </p:nvSpPr>
        <p:spPr>
          <a:xfrm>
            <a:off x="523950" y="3295075"/>
            <a:ext cx="3470700" cy="506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E6007A"/>
              </a:buClr>
              <a:buSzPts val="1400"/>
              <a:buFont typeface="Montserrat SemiBold"/>
              <a:buNone/>
              <a:defRPr sz="1400">
                <a:solidFill>
                  <a:srgbClr val="E6007A"/>
                </a:solidFill>
                <a:latin typeface="Montserrat SemiBold"/>
                <a:ea typeface="Montserrat SemiBold"/>
                <a:cs typeface="Montserrat SemiBold"/>
                <a:sym typeface="Montserrat SemiBold"/>
              </a:defRPr>
            </a:lvl1pPr>
            <a:lvl2pPr lvl="1" rtl="0">
              <a:lnSpc>
                <a:spcPct val="100000"/>
              </a:lnSpc>
              <a:spcBef>
                <a:spcPts val="0"/>
              </a:spcBef>
              <a:spcAft>
                <a:spcPts val="0"/>
              </a:spcAft>
              <a:buClr>
                <a:srgbClr val="E6007A"/>
              </a:buClr>
              <a:buSzPts val="1400"/>
              <a:buNone/>
              <a:defRPr sz="1400">
                <a:solidFill>
                  <a:srgbClr val="E6007A"/>
                </a:solidFill>
              </a:defRPr>
            </a:lvl2pPr>
            <a:lvl3pPr lvl="2" rtl="0">
              <a:lnSpc>
                <a:spcPct val="100000"/>
              </a:lnSpc>
              <a:spcBef>
                <a:spcPts val="0"/>
              </a:spcBef>
              <a:spcAft>
                <a:spcPts val="0"/>
              </a:spcAft>
              <a:buClr>
                <a:srgbClr val="E6007A"/>
              </a:buClr>
              <a:buSzPts val="1400"/>
              <a:buNone/>
              <a:defRPr sz="1400">
                <a:solidFill>
                  <a:srgbClr val="E6007A"/>
                </a:solidFill>
              </a:defRPr>
            </a:lvl3pPr>
            <a:lvl4pPr lvl="3" rtl="0">
              <a:lnSpc>
                <a:spcPct val="100000"/>
              </a:lnSpc>
              <a:spcBef>
                <a:spcPts val="0"/>
              </a:spcBef>
              <a:spcAft>
                <a:spcPts val="0"/>
              </a:spcAft>
              <a:buClr>
                <a:srgbClr val="E6007A"/>
              </a:buClr>
              <a:buSzPts val="1400"/>
              <a:buNone/>
              <a:defRPr sz="1400">
                <a:solidFill>
                  <a:srgbClr val="E6007A"/>
                </a:solidFill>
              </a:defRPr>
            </a:lvl4pPr>
            <a:lvl5pPr lvl="4" rtl="0">
              <a:lnSpc>
                <a:spcPct val="100000"/>
              </a:lnSpc>
              <a:spcBef>
                <a:spcPts val="0"/>
              </a:spcBef>
              <a:spcAft>
                <a:spcPts val="0"/>
              </a:spcAft>
              <a:buClr>
                <a:srgbClr val="E6007A"/>
              </a:buClr>
              <a:buSzPts val="1400"/>
              <a:buNone/>
              <a:defRPr sz="1400">
                <a:solidFill>
                  <a:srgbClr val="E6007A"/>
                </a:solidFill>
              </a:defRPr>
            </a:lvl5pPr>
            <a:lvl6pPr lvl="5" rtl="0">
              <a:lnSpc>
                <a:spcPct val="100000"/>
              </a:lnSpc>
              <a:spcBef>
                <a:spcPts val="0"/>
              </a:spcBef>
              <a:spcAft>
                <a:spcPts val="0"/>
              </a:spcAft>
              <a:buClr>
                <a:srgbClr val="E6007A"/>
              </a:buClr>
              <a:buSzPts val="1400"/>
              <a:buNone/>
              <a:defRPr sz="1400">
                <a:solidFill>
                  <a:srgbClr val="E6007A"/>
                </a:solidFill>
              </a:defRPr>
            </a:lvl6pPr>
            <a:lvl7pPr lvl="6" rtl="0">
              <a:lnSpc>
                <a:spcPct val="100000"/>
              </a:lnSpc>
              <a:spcBef>
                <a:spcPts val="0"/>
              </a:spcBef>
              <a:spcAft>
                <a:spcPts val="0"/>
              </a:spcAft>
              <a:buClr>
                <a:srgbClr val="E6007A"/>
              </a:buClr>
              <a:buSzPts val="1400"/>
              <a:buNone/>
              <a:defRPr sz="1400">
                <a:solidFill>
                  <a:srgbClr val="E6007A"/>
                </a:solidFill>
              </a:defRPr>
            </a:lvl7pPr>
            <a:lvl8pPr lvl="7" rtl="0">
              <a:lnSpc>
                <a:spcPct val="100000"/>
              </a:lnSpc>
              <a:spcBef>
                <a:spcPts val="0"/>
              </a:spcBef>
              <a:spcAft>
                <a:spcPts val="0"/>
              </a:spcAft>
              <a:buClr>
                <a:srgbClr val="E6007A"/>
              </a:buClr>
              <a:buSzPts val="1400"/>
              <a:buNone/>
              <a:defRPr sz="1400">
                <a:solidFill>
                  <a:srgbClr val="E6007A"/>
                </a:solidFill>
              </a:defRPr>
            </a:lvl8pPr>
            <a:lvl9pPr lvl="8" rtl="0">
              <a:lnSpc>
                <a:spcPct val="100000"/>
              </a:lnSpc>
              <a:spcBef>
                <a:spcPts val="0"/>
              </a:spcBef>
              <a:spcAft>
                <a:spcPts val="0"/>
              </a:spcAft>
              <a:buClr>
                <a:srgbClr val="E6007A"/>
              </a:buClr>
              <a:buSzPts val="1400"/>
              <a:buNone/>
              <a:defRPr sz="1400">
                <a:solidFill>
                  <a:srgbClr val="E6007A"/>
                </a:solidFill>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114" name="Shape 114"/>
        <p:cNvGrpSpPr/>
        <p:nvPr/>
      </p:nvGrpSpPr>
      <p:grpSpPr>
        <a:xfrm>
          <a:off x="0" y="0"/>
          <a:ext cx="0" cy="0"/>
          <a:chOff x="0" y="0"/>
          <a:chExt cx="0" cy="0"/>
        </a:xfrm>
      </p:grpSpPr>
      <p:sp>
        <p:nvSpPr>
          <p:cNvPr id="115" name="Google Shape;115;p22"/>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16" name="Google Shape;116;p22"/>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117" name="Google Shape;117;p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118" name="Shape 118"/>
        <p:cNvGrpSpPr/>
        <p:nvPr/>
      </p:nvGrpSpPr>
      <p:grpSpPr>
        <a:xfrm>
          <a:off x="0" y="0"/>
          <a:ext cx="0" cy="0"/>
          <a:chOff x="0" y="0"/>
          <a:chExt cx="0" cy="0"/>
        </a:xfrm>
      </p:grpSpPr>
      <p:sp>
        <p:nvSpPr>
          <p:cNvPr id="119" name="Google Shape;119;p23"/>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120" name="Google Shape;120;p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121" name="Shape 121"/>
        <p:cNvGrpSpPr/>
        <p:nvPr/>
      </p:nvGrpSpPr>
      <p:grpSpPr>
        <a:xfrm>
          <a:off x="0" y="0"/>
          <a:ext cx="0" cy="0"/>
          <a:chOff x="0" y="0"/>
          <a:chExt cx="0" cy="0"/>
        </a:xfrm>
      </p:grpSpPr>
      <p:sp>
        <p:nvSpPr>
          <p:cNvPr id="122" name="Google Shape;122;p24"/>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24"/>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124" name="Google Shape;124;p24"/>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25" name="Google Shape;125;p24"/>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26" name="Google Shape;126;p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127" name="Shape 127"/>
        <p:cNvGrpSpPr/>
        <p:nvPr/>
      </p:nvGrpSpPr>
      <p:grpSpPr>
        <a:xfrm>
          <a:off x="0" y="0"/>
          <a:ext cx="0" cy="0"/>
          <a:chOff x="0" y="0"/>
          <a:chExt cx="0" cy="0"/>
        </a:xfrm>
      </p:grpSpPr>
      <p:sp>
        <p:nvSpPr>
          <p:cNvPr id="128" name="Google Shape;128;p25"/>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129" name="Google Shape;129;p2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130" name="Shape 130"/>
        <p:cNvGrpSpPr/>
        <p:nvPr/>
      </p:nvGrpSpPr>
      <p:grpSpPr>
        <a:xfrm>
          <a:off x="0" y="0"/>
          <a:ext cx="0" cy="0"/>
          <a:chOff x="0" y="0"/>
          <a:chExt cx="0" cy="0"/>
        </a:xfrm>
      </p:grpSpPr>
      <p:sp>
        <p:nvSpPr>
          <p:cNvPr id="131" name="Google Shape;131;p26"/>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32" name="Google Shape;132;p26"/>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133" name="Google Shape;133;p2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34" name="Shape 134"/>
        <p:cNvGrpSpPr/>
        <p:nvPr/>
      </p:nvGrpSpPr>
      <p:grpSpPr>
        <a:xfrm>
          <a:off x="0" y="0"/>
          <a:ext cx="0" cy="0"/>
          <a:chOff x="0" y="0"/>
          <a:chExt cx="0" cy="0"/>
        </a:xfrm>
      </p:grpSpPr>
      <p:sp>
        <p:nvSpPr>
          <p:cNvPr id="135" name="Google Shape;135;p2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1">
  <p:cSld name="SECTION_HEADER_1">
    <p:spTree>
      <p:nvGrpSpPr>
        <p:cNvPr id="19" name="Shape 19"/>
        <p:cNvGrpSpPr/>
        <p:nvPr/>
      </p:nvGrpSpPr>
      <p:grpSpPr>
        <a:xfrm>
          <a:off x="0" y="0"/>
          <a:ext cx="0" cy="0"/>
          <a:chOff x="0" y="0"/>
          <a:chExt cx="0" cy="0"/>
        </a:xfrm>
      </p:grpSpPr>
      <p:sp>
        <p:nvSpPr>
          <p:cNvPr id="20" name="Google Shape;20;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21" name="Google Shape;21;p4"/>
          <p:cNvSpPr txBox="1"/>
          <p:nvPr/>
        </p:nvSpPr>
        <p:spPr>
          <a:xfrm>
            <a:off x="340650" y="310050"/>
            <a:ext cx="7956900" cy="327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GB">
                <a:latin typeface="Montserrat SemiBold"/>
                <a:ea typeface="Montserrat SemiBold"/>
                <a:cs typeface="Montserrat SemiBold"/>
                <a:sym typeface="Montserrat SemiBold"/>
              </a:rPr>
              <a:t>Title Here</a:t>
            </a:r>
            <a:endParaRPr>
              <a:solidFill>
                <a:srgbClr val="000000"/>
              </a:solidFill>
              <a:latin typeface="Montserrat SemiBold"/>
              <a:ea typeface="Montserrat SemiBold"/>
              <a:cs typeface="Montserrat SemiBold"/>
              <a:sym typeface="Montserrat SemiBold"/>
            </a:endParaRPr>
          </a:p>
        </p:txBody>
      </p:sp>
      <p:sp>
        <p:nvSpPr>
          <p:cNvPr id="22" name="Google Shape;22;p4"/>
          <p:cNvSpPr txBox="1"/>
          <p:nvPr/>
        </p:nvSpPr>
        <p:spPr>
          <a:xfrm>
            <a:off x="340650" y="601575"/>
            <a:ext cx="5911800" cy="74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200">
                <a:latin typeface="Montserrat"/>
                <a:ea typeface="Montserrat"/>
                <a:cs typeface="Montserrat"/>
                <a:sym typeface="Montserrat"/>
              </a:rPr>
              <a:t>Subtitle or t</a:t>
            </a:r>
            <a:r>
              <a:rPr lang="en-GB" sz="1200">
                <a:latin typeface="Montserrat"/>
                <a:ea typeface="Montserrat"/>
                <a:cs typeface="Montserrat"/>
                <a:sym typeface="Montserrat"/>
              </a:rPr>
              <a:t>ext here</a:t>
            </a:r>
            <a:endParaRPr sz="1200">
              <a:solidFill>
                <a:srgbClr val="000000"/>
              </a:solidFill>
              <a:latin typeface="Montserrat"/>
              <a:ea typeface="Montserrat"/>
              <a:cs typeface="Montserrat"/>
              <a:sym typeface="Montserrat"/>
            </a:endParaRPr>
          </a:p>
        </p:txBody>
      </p:sp>
      <p:pic>
        <p:nvPicPr>
          <p:cNvPr id="23" name="Google Shape;23;p4"/>
          <p:cNvPicPr preferRelativeResize="0"/>
          <p:nvPr/>
        </p:nvPicPr>
        <p:blipFill>
          <a:blip r:embed="rId2">
            <a:alphaModFix amt="10000"/>
          </a:blip>
          <a:stretch>
            <a:fillRect/>
          </a:stretch>
        </p:blipFill>
        <p:spPr>
          <a:xfrm>
            <a:off x="7314100" y="91725"/>
            <a:ext cx="1669101" cy="83455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1 3">
  <p:cSld name="SECTION_HEADER_1_3">
    <p:spTree>
      <p:nvGrpSpPr>
        <p:cNvPr id="24" name="Shape 24"/>
        <p:cNvGrpSpPr/>
        <p:nvPr/>
      </p:nvGrpSpPr>
      <p:grpSpPr>
        <a:xfrm>
          <a:off x="0" y="0"/>
          <a:ext cx="0" cy="0"/>
          <a:chOff x="0" y="0"/>
          <a:chExt cx="0" cy="0"/>
        </a:xfrm>
      </p:grpSpPr>
      <p:sp>
        <p:nvSpPr>
          <p:cNvPr id="25" name="Google Shape;2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1 2">
  <p:cSld name="SECTION_HEADER_1_2">
    <p:spTree>
      <p:nvGrpSpPr>
        <p:cNvPr id="26" name="Shape 26"/>
        <p:cNvGrpSpPr/>
        <p:nvPr/>
      </p:nvGrpSpPr>
      <p:grpSpPr>
        <a:xfrm>
          <a:off x="0" y="0"/>
          <a:ext cx="0" cy="0"/>
          <a:chOff x="0" y="0"/>
          <a:chExt cx="0" cy="0"/>
        </a:xfrm>
      </p:grpSpPr>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28" name="Google Shape;28;p6"/>
          <p:cNvSpPr txBox="1"/>
          <p:nvPr/>
        </p:nvSpPr>
        <p:spPr>
          <a:xfrm>
            <a:off x="895881" y="2843075"/>
            <a:ext cx="2265300" cy="1482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1200">
                <a:latin typeface="Montserrat SemiBold"/>
                <a:ea typeface="Montserrat SemiBold"/>
                <a:cs typeface="Montserrat SemiBold"/>
                <a:sym typeface="Montserrat SemiBold"/>
              </a:rPr>
              <a:t>Name</a:t>
            </a:r>
            <a:endParaRPr sz="1200">
              <a:latin typeface="Montserrat"/>
              <a:ea typeface="Montserrat"/>
              <a:cs typeface="Montserrat"/>
              <a:sym typeface="Montserrat"/>
            </a:endParaRPr>
          </a:p>
          <a:p>
            <a:pPr indent="0" lvl="0" marL="0" rtl="0" algn="l">
              <a:lnSpc>
                <a:spcPct val="115000"/>
              </a:lnSpc>
              <a:spcBef>
                <a:spcPts val="0"/>
              </a:spcBef>
              <a:spcAft>
                <a:spcPts val="0"/>
              </a:spcAft>
              <a:buNone/>
            </a:pPr>
            <a:r>
              <a:rPr lang="en-GB" sz="1000">
                <a:latin typeface="Montserrat"/>
                <a:ea typeface="Montserrat"/>
                <a:cs typeface="Montserrat"/>
                <a:sym typeface="Montserrat"/>
              </a:rPr>
              <a:t>Text here</a:t>
            </a:r>
            <a:endParaRPr sz="1800">
              <a:solidFill>
                <a:srgbClr val="000000"/>
              </a:solidFill>
              <a:latin typeface="Montserrat"/>
              <a:ea typeface="Montserrat"/>
              <a:cs typeface="Montserrat"/>
              <a:sym typeface="Montserrat"/>
            </a:endParaRPr>
          </a:p>
        </p:txBody>
      </p:sp>
      <p:sp>
        <p:nvSpPr>
          <p:cNvPr id="29" name="Google Shape;29;p6"/>
          <p:cNvSpPr/>
          <p:nvPr/>
        </p:nvSpPr>
        <p:spPr>
          <a:xfrm>
            <a:off x="896820" y="2176475"/>
            <a:ext cx="2495100" cy="514200"/>
          </a:xfrm>
          <a:prstGeom prst="homePlate">
            <a:avLst>
              <a:gd fmla="val 50000" name="adj"/>
            </a:avLst>
          </a:prstGeom>
          <a:solidFill>
            <a:srgbClr val="E600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rgbClr val="FFFFFF"/>
                </a:solidFill>
                <a:latin typeface="Montserrat SemiBold"/>
                <a:ea typeface="Montserrat SemiBold"/>
                <a:cs typeface="Montserrat SemiBold"/>
                <a:sym typeface="Montserrat SemiBold"/>
              </a:rPr>
              <a:t>Phase 1</a:t>
            </a:r>
            <a:endParaRPr>
              <a:solidFill>
                <a:srgbClr val="FFFFFF"/>
              </a:solidFill>
              <a:latin typeface="Montserrat SemiBold"/>
              <a:ea typeface="Montserrat SemiBold"/>
              <a:cs typeface="Montserrat SemiBold"/>
              <a:sym typeface="Montserrat SemiBold"/>
            </a:endParaRPr>
          </a:p>
        </p:txBody>
      </p:sp>
      <p:sp>
        <p:nvSpPr>
          <p:cNvPr id="30" name="Google Shape;30;p6"/>
          <p:cNvSpPr/>
          <p:nvPr/>
        </p:nvSpPr>
        <p:spPr>
          <a:xfrm>
            <a:off x="3291438" y="2173300"/>
            <a:ext cx="2487600" cy="514200"/>
          </a:xfrm>
          <a:prstGeom prst="chevron">
            <a:avLst>
              <a:gd fmla="val 50000" name="adj"/>
            </a:avLst>
          </a:prstGeom>
          <a:solidFill>
            <a:srgbClr val="E600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rgbClr val="FFFFFF"/>
                </a:solidFill>
                <a:latin typeface="Montserrat SemiBold"/>
                <a:ea typeface="Montserrat SemiBold"/>
                <a:cs typeface="Montserrat SemiBold"/>
                <a:sym typeface="Montserrat SemiBold"/>
              </a:rPr>
              <a:t>Phase 2</a:t>
            </a:r>
            <a:endParaRPr>
              <a:solidFill>
                <a:srgbClr val="FFFFFF"/>
              </a:solidFill>
              <a:latin typeface="Montserrat SemiBold"/>
              <a:ea typeface="Montserrat SemiBold"/>
              <a:cs typeface="Montserrat SemiBold"/>
              <a:sym typeface="Montserrat SemiBold"/>
            </a:endParaRPr>
          </a:p>
        </p:txBody>
      </p:sp>
      <p:sp>
        <p:nvSpPr>
          <p:cNvPr id="31" name="Google Shape;31;p6"/>
          <p:cNvSpPr/>
          <p:nvPr/>
        </p:nvSpPr>
        <p:spPr>
          <a:xfrm>
            <a:off x="5677813" y="2173300"/>
            <a:ext cx="2487600" cy="514200"/>
          </a:xfrm>
          <a:prstGeom prst="chevron">
            <a:avLst>
              <a:gd fmla="val 50000" name="adj"/>
            </a:avLst>
          </a:prstGeom>
          <a:solidFill>
            <a:srgbClr val="E600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rgbClr val="FFFFFF"/>
                </a:solidFill>
                <a:latin typeface="Montserrat SemiBold"/>
                <a:ea typeface="Montserrat SemiBold"/>
                <a:cs typeface="Montserrat SemiBold"/>
                <a:sym typeface="Montserrat SemiBold"/>
              </a:rPr>
              <a:t>Phase 3</a:t>
            </a:r>
            <a:endParaRPr>
              <a:solidFill>
                <a:srgbClr val="FFFFFF"/>
              </a:solidFill>
              <a:latin typeface="Montserrat SemiBold"/>
              <a:ea typeface="Montserrat SemiBold"/>
              <a:cs typeface="Montserrat SemiBold"/>
              <a:sym typeface="Montserrat SemiBold"/>
            </a:endParaRPr>
          </a:p>
        </p:txBody>
      </p:sp>
      <p:sp>
        <p:nvSpPr>
          <p:cNvPr id="32" name="Google Shape;32;p6"/>
          <p:cNvSpPr txBox="1"/>
          <p:nvPr/>
        </p:nvSpPr>
        <p:spPr>
          <a:xfrm>
            <a:off x="3557350" y="2843075"/>
            <a:ext cx="2265300" cy="1482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1200">
                <a:latin typeface="Montserrat SemiBold"/>
                <a:ea typeface="Montserrat SemiBold"/>
                <a:cs typeface="Montserrat SemiBold"/>
                <a:sym typeface="Montserrat SemiBold"/>
              </a:rPr>
              <a:t>Name</a:t>
            </a:r>
            <a:endParaRPr sz="1200">
              <a:latin typeface="Montserrat"/>
              <a:ea typeface="Montserrat"/>
              <a:cs typeface="Montserrat"/>
              <a:sym typeface="Montserrat"/>
            </a:endParaRPr>
          </a:p>
          <a:p>
            <a:pPr indent="0" lvl="0" marL="0" rtl="0" algn="l">
              <a:lnSpc>
                <a:spcPct val="115000"/>
              </a:lnSpc>
              <a:spcBef>
                <a:spcPts val="0"/>
              </a:spcBef>
              <a:spcAft>
                <a:spcPts val="0"/>
              </a:spcAft>
              <a:buNone/>
            </a:pPr>
            <a:r>
              <a:rPr lang="en-GB" sz="1000">
                <a:latin typeface="Montserrat"/>
                <a:ea typeface="Montserrat"/>
                <a:cs typeface="Montserrat"/>
                <a:sym typeface="Montserrat"/>
              </a:rPr>
              <a:t>Text here</a:t>
            </a:r>
            <a:endParaRPr sz="1800">
              <a:latin typeface="Montserrat"/>
              <a:ea typeface="Montserrat"/>
              <a:cs typeface="Montserrat"/>
              <a:sym typeface="Montserrat"/>
            </a:endParaRPr>
          </a:p>
          <a:p>
            <a:pPr indent="0" lvl="0" marL="0" rtl="0" algn="l">
              <a:spcBef>
                <a:spcPts val="0"/>
              </a:spcBef>
              <a:spcAft>
                <a:spcPts val="0"/>
              </a:spcAft>
              <a:buNone/>
            </a:pPr>
            <a:r>
              <a:t/>
            </a:r>
            <a:endParaRPr sz="1200">
              <a:latin typeface="Montserrat"/>
              <a:ea typeface="Montserrat"/>
              <a:cs typeface="Montserrat"/>
              <a:sym typeface="Montserrat"/>
            </a:endParaRPr>
          </a:p>
        </p:txBody>
      </p:sp>
      <p:sp>
        <p:nvSpPr>
          <p:cNvPr id="33" name="Google Shape;33;p6"/>
          <p:cNvSpPr txBox="1"/>
          <p:nvPr/>
        </p:nvSpPr>
        <p:spPr>
          <a:xfrm>
            <a:off x="5966500" y="2843075"/>
            <a:ext cx="2265300" cy="1482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1200">
                <a:latin typeface="Montserrat SemiBold"/>
                <a:ea typeface="Montserrat SemiBold"/>
                <a:cs typeface="Montserrat SemiBold"/>
                <a:sym typeface="Montserrat SemiBold"/>
              </a:rPr>
              <a:t>Name</a:t>
            </a:r>
            <a:endParaRPr sz="1200">
              <a:latin typeface="Montserrat"/>
              <a:ea typeface="Montserrat"/>
              <a:cs typeface="Montserrat"/>
              <a:sym typeface="Montserrat"/>
            </a:endParaRPr>
          </a:p>
          <a:p>
            <a:pPr indent="0" lvl="0" marL="0" rtl="0" algn="l">
              <a:lnSpc>
                <a:spcPct val="115000"/>
              </a:lnSpc>
              <a:spcBef>
                <a:spcPts val="0"/>
              </a:spcBef>
              <a:spcAft>
                <a:spcPts val="0"/>
              </a:spcAft>
              <a:buNone/>
            </a:pPr>
            <a:r>
              <a:rPr lang="en-GB" sz="1000">
                <a:latin typeface="Montserrat"/>
                <a:ea typeface="Montserrat"/>
                <a:cs typeface="Montserrat"/>
                <a:sym typeface="Montserrat"/>
              </a:rPr>
              <a:t>Text here</a:t>
            </a:r>
            <a:endParaRPr sz="1800">
              <a:latin typeface="Montserrat"/>
              <a:ea typeface="Montserrat"/>
              <a:cs typeface="Montserrat"/>
              <a:sym typeface="Montserrat"/>
            </a:endParaRPr>
          </a:p>
          <a:p>
            <a:pPr indent="0" lvl="0" marL="0" rtl="0" algn="l">
              <a:spcBef>
                <a:spcPts val="0"/>
              </a:spcBef>
              <a:spcAft>
                <a:spcPts val="0"/>
              </a:spcAft>
              <a:buNone/>
            </a:pPr>
            <a:r>
              <a:t/>
            </a:r>
            <a:endParaRPr sz="1200">
              <a:latin typeface="Montserrat"/>
              <a:ea typeface="Montserrat"/>
              <a:cs typeface="Montserrat"/>
              <a:sym typeface="Montserrat"/>
            </a:endParaRPr>
          </a:p>
        </p:txBody>
      </p:sp>
      <p:sp>
        <p:nvSpPr>
          <p:cNvPr id="34" name="Google Shape;34;p6"/>
          <p:cNvSpPr txBox="1"/>
          <p:nvPr/>
        </p:nvSpPr>
        <p:spPr>
          <a:xfrm>
            <a:off x="340650" y="310050"/>
            <a:ext cx="7956900" cy="327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GB">
                <a:latin typeface="Montserrat SemiBold"/>
                <a:ea typeface="Montserrat SemiBold"/>
                <a:cs typeface="Montserrat SemiBold"/>
                <a:sym typeface="Montserrat SemiBold"/>
              </a:rPr>
              <a:t>Title Here</a:t>
            </a:r>
            <a:endParaRPr>
              <a:solidFill>
                <a:srgbClr val="000000"/>
              </a:solidFill>
              <a:latin typeface="Montserrat SemiBold"/>
              <a:ea typeface="Montserrat SemiBold"/>
              <a:cs typeface="Montserrat SemiBold"/>
              <a:sym typeface="Montserrat SemiBold"/>
            </a:endParaRPr>
          </a:p>
        </p:txBody>
      </p:sp>
      <p:sp>
        <p:nvSpPr>
          <p:cNvPr id="35" name="Google Shape;35;p6"/>
          <p:cNvSpPr txBox="1"/>
          <p:nvPr/>
        </p:nvSpPr>
        <p:spPr>
          <a:xfrm>
            <a:off x="340650" y="601575"/>
            <a:ext cx="5911800" cy="74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200">
                <a:latin typeface="Montserrat"/>
                <a:ea typeface="Montserrat"/>
                <a:cs typeface="Montserrat"/>
                <a:sym typeface="Montserrat"/>
              </a:rPr>
              <a:t>Subtitle or text here</a:t>
            </a:r>
            <a:endParaRPr sz="1200">
              <a:solidFill>
                <a:srgbClr val="000000"/>
              </a:solidFill>
              <a:latin typeface="Montserrat"/>
              <a:ea typeface="Montserrat"/>
              <a:cs typeface="Montserrat"/>
              <a:sym typeface="Montserrat"/>
            </a:endParaRPr>
          </a:p>
        </p:txBody>
      </p:sp>
      <p:pic>
        <p:nvPicPr>
          <p:cNvPr id="36" name="Google Shape;36;p6"/>
          <p:cNvPicPr preferRelativeResize="0"/>
          <p:nvPr/>
        </p:nvPicPr>
        <p:blipFill>
          <a:blip r:embed="rId2">
            <a:alphaModFix amt="10000"/>
          </a:blip>
          <a:stretch>
            <a:fillRect/>
          </a:stretch>
        </p:blipFill>
        <p:spPr>
          <a:xfrm>
            <a:off x="7314100" y="91725"/>
            <a:ext cx="1669101" cy="83455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1 1">
  <p:cSld name="SECTION_HEADER_1_1">
    <p:spTree>
      <p:nvGrpSpPr>
        <p:cNvPr id="37" name="Shape 37"/>
        <p:cNvGrpSpPr/>
        <p:nvPr/>
      </p:nvGrpSpPr>
      <p:grpSpPr>
        <a:xfrm>
          <a:off x="0" y="0"/>
          <a:ext cx="0" cy="0"/>
          <a:chOff x="0" y="0"/>
          <a:chExt cx="0" cy="0"/>
        </a:xfrm>
      </p:grpSpPr>
      <p:sp>
        <p:nvSpPr>
          <p:cNvPr id="38" name="Google Shape;38;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39" name="Google Shape;39;p7"/>
          <p:cNvSpPr txBox="1"/>
          <p:nvPr/>
        </p:nvSpPr>
        <p:spPr>
          <a:xfrm>
            <a:off x="925775" y="1188600"/>
            <a:ext cx="3641700" cy="3090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GB" sz="1800">
                <a:solidFill>
                  <a:srgbClr val="E6007A"/>
                </a:solidFill>
                <a:latin typeface="Lato"/>
                <a:ea typeface="Lato"/>
                <a:cs typeface="Lato"/>
                <a:sym typeface="Lato"/>
              </a:rPr>
              <a:t>Polkadot empowers blockchain networks to work together under the protection of shared security.</a:t>
            </a:r>
            <a:br>
              <a:rPr lang="en-GB" sz="1300">
                <a:latin typeface="Montserrat"/>
                <a:ea typeface="Montserrat"/>
                <a:cs typeface="Montserrat"/>
                <a:sym typeface="Montserrat"/>
              </a:rPr>
            </a:br>
            <a:br>
              <a:rPr lang="en-GB" sz="1300">
                <a:latin typeface="Montserrat"/>
                <a:ea typeface="Montserrat"/>
                <a:cs typeface="Montserrat"/>
                <a:sym typeface="Montserrat"/>
              </a:rPr>
            </a:br>
            <a:r>
              <a:rPr lang="en-GB" sz="1200">
                <a:latin typeface="Montserrat"/>
                <a:ea typeface="Montserrat"/>
                <a:cs typeface="Montserrat"/>
                <a:sym typeface="Montserrat"/>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a:t>
            </a:r>
            <a:endParaRPr sz="1200">
              <a:latin typeface="Montserrat"/>
              <a:ea typeface="Montserrat"/>
              <a:cs typeface="Montserrat"/>
              <a:sym typeface="Montserrat"/>
            </a:endParaRPr>
          </a:p>
        </p:txBody>
      </p:sp>
      <p:sp>
        <p:nvSpPr>
          <p:cNvPr id="40" name="Google Shape;40;p7"/>
          <p:cNvSpPr txBox="1"/>
          <p:nvPr/>
        </p:nvSpPr>
        <p:spPr>
          <a:xfrm>
            <a:off x="4876800" y="1226850"/>
            <a:ext cx="3542400" cy="2307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1200">
                <a:latin typeface="Montserrat"/>
                <a:ea typeface="Montserrat"/>
                <a:cs typeface="Montserrat"/>
                <a:sym typeface="Montserrat"/>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a:t>
            </a:r>
            <a:endParaRPr sz="1200">
              <a:latin typeface="Montserrat"/>
              <a:ea typeface="Montserrat"/>
              <a:cs typeface="Montserrat"/>
              <a:sym typeface="Montserrat"/>
            </a:endParaRPr>
          </a:p>
          <a:p>
            <a:pPr indent="0" lvl="0" marL="0" rtl="0" algn="l">
              <a:lnSpc>
                <a:spcPct val="115000"/>
              </a:lnSpc>
              <a:spcBef>
                <a:spcPts val="1600"/>
              </a:spcBef>
              <a:spcAft>
                <a:spcPts val="1600"/>
              </a:spcAft>
              <a:buNone/>
            </a:pPr>
            <a:r>
              <a:t/>
            </a:r>
            <a:endParaRPr sz="1200">
              <a:latin typeface="Montserrat"/>
              <a:ea typeface="Montserrat"/>
              <a:cs typeface="Montserrat"/>
              <a:sym typeface="Montserrat"/>
            </a:endParaRPr>
          </a:p>
        </p:txBody>
      </p:sp>
      <p:sp>
        <p:nvSpPr>
          <p:cNvPr id="41" name="Google Shape;41;p7"/>
          <p:cNvSpPr txBox="1"/>
          <p:nvPr/>
        </p:nvSpPr>
        <p:spPr>
          <a:xfrm>
            <a:off x="310296" y="256980"/>
            <a:ext cx="3542400" cy="69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latin typeface="Montserrat SemiBold"/>
                <a:ea typeface="Montserrat SemiBold"/>
                <a:cs typeface="Montserrat SemiBold"/>
                <a:sym typeface="Montserrat SemiBold"/>
              </a:rPr>
              <a:t>Big title</a:t>
            </a:r>
            <a:endParaRPr sz="1800">
              <a:latin typeface="Montserrat SemiBold"/>
              <a:ea typeface="Montserrat SemiBold"/>
              <a:cs typeface="Montserrat SemiBold"/>
              <a:sym typeface="Montserrat SemiBold"/>
            </a:endParaRPr>
          </a:p>
        </p:txBody>
      </p:sp>
      <p:pic>
        <p:nvPicPr>
          <p:cNvPr id="42" name="Google Shape;42;p7"/>
          <p:cNvPicPr preferRelativeResize="0"/>
          <p:nvPr/>
        </p:nvPicPr>
        <p:blipFill>
          <a:blip r:embed="rId2">
            <a:alphaModFix amt="10000"/>
          </a:blip>
          <a:stretch>
            <a:fillRect/>
          </a:stretch>
        </p:blipFill>
        <p:spPr>
          <a:xfrm>
            <a:off x="7314100" y="91725"/>
            <a:ext cx="1669101" cy="83455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oints 1">
  <p:cSld name="SECTION_HEADER_1_1_2">
    <p:spTree>
      <p:nvGrpSpPr>
        <p:cNvPr id="43" name="Shape 43"/>
        <p:cNvGrpSpPr/>
        <p:nvPr/>
      </p:nvGrpSpPr>
      <p:grpSpPr>
        <a:xfrm>
          <a:off x="0" y="0"/>
          <a:ext cx="0" cy="0"/>
          <a:chOff x="0" y="0"/>
          <a:chExt cx="0" cy="0"/>
        </a:xfrm>
      </p:grpSpPr>
      <p:sp>
        <p:nvSpPr>
          <p:cNvPr id="44" name="Google Shape;4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45" name="Google Shape;45;p8"/>
          <p:cNvSpPr txBox="1"/>
          <p:nvPr/>
        </p:nvSpPr>
        <p:spPr>
          <a:xfrm>
            <a:off x="310301" y="256975"/>
            <a:ext cx="4280700" cy="69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latin typeface="Montserrat SemiBold"/>
                <a:ea typeface="Montserrat SemiBold"/>
                <a:cs typeface="Montserrat SemiBold"/>
                <a:sym typeface="Montserrat SemiBold"/>
              </a:rPr>
              <a:t>Polkadot solves the major issues facing blockchain technology:</a:t>
            </a:r>
            <a:endParaRPr sz="1800">
              <a:latin typeface="Montserrat SemiBold"/>
              <a:ea typeface="Montserrat SemiBold"/>
              <a:cs typeface="Montserrat SemiBold"/>
              <a:sym typeface="Montserrat SemiBold"/>
            </a:endParaRPr>
          </a:p>
          <a:p>
            <a:pPr indent="0" lvl="0" marL="0" rtl="0" algn="l">
              <a:spcBef>
                <a:spcPts val="0"/>
              </a:spcBef>
              <a:spcAft>
                <a:spcPts val="0"/>
              </a:spcAft>
              <a:buNone/>
            </a:pPr>
            <a:r>
              <a:t/>
            </a:r>
            <a:endParaRPr sz="1800">
              <a:latin typeface="Montserrat SemiBold"/>
              <a:ea typeface="Montserrat SemiBold"/>
              <a:cs typeface="Montserrat SemiBold"/>
              <a:sym typeface="Montserrat SemiBold"/>
            </a:endParaRPr>
          </a:p>
          <a:p>
            <a:pPr indent="0" lvl="0" marL="0" rtl="0" algn="l">
              <a:spcBef>
                <a:spcPts val="0"/>
              </a:spcBef>
              <a:spcAft>
                <a:spcPts val="0"/>
              </a:spcAft>
              <a:buNone/>
            </a:pPr>
            <a:r>
              <a:t/>
            </a:r>
            <a:endParaRPr sz="1800">
              <a:latin typeface="Montserrat SemiBold"/>
              <a:ea typeface="Montserrat SemiBold"/>
              <a:cs typeface="Montserrat SemiBold"/>
              <a:sym typeface="Montserrat SemiBold"/>
            </a:endParaRPr>
          </a:p>
        </p:txBody>
      </p:sp>
      <p:sp>
        <p:nvSpPr>
          <p:cNvPr id="46" name="Google Shape;46;p8"/>
          <p:cNvSpPr txBox="1"/>
          <p:nvPr/>
        </p:nvSpPr>
        <p:spPr>
          <a:xfrm>
            <a:off x="424126" y="2275788"/>
            <a:ext cx="2663700" cy="1826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GB" sz="1000">
                <a:latin typeface="Montserrat"/>
                <a:ea typeface="Montserrat"/>
                <a:cs typeface="Montserrat"/>
                <a:sym typeface="Montserrat"/>
              </a:rPr>
              <a:t>True interoperability</a:t>
            </a:r>
            <a:br>
              <a:rPr b="1" lang="en-GB" sz="1000">
                <a:latin typeface="Montserrat"/>
                <a:ea typeface="Montserrat"/>
                <a:cs typeface="Montserrat"/>
                <a:sym typeface="Montserrat"/>
              </a:rPr>
            </a:br>
            <a:endParaRPr b="1" sz="1000">
              <a:latin typeface="Montserrat"/>
              <a:ea typeface="Montserrat"/>
              <a:cs typeface="Montserrat"/>
              <a:sym typeface="Montserrat"/>
            </a:endParaRPr>
          </a:p>
          <a:p>
            <a:pPr indent="0" lvl="0" marL="0" rtl="0" algn="l">
              <a:lnSpc>
                <a:spcPct val="115000"/>
              </a:lnSpc>
              <a:spcBef>
                <a:spcPts val="0"/>
              </a:spcBef>
              <a:spcAft>
                <a:spcPts val="0"/>
              </a:spcAft>
              <a:buNone/>
            </a:pPr>
            <a:r>
              <a:rPr lang="en-GB" sz="1000">
                <a:latin typeface="Montserrat"/>
                <a:ea typeface="Montserrat"/>
                <a:cs typeface="Montserrat"/>
                <a:sym typeface="Montserrat"/>
              </a:rPr>
              <a:t>Polkadot enables cross-blockchain transfers of any type of data or asset, not just tokens.</a:t>
            </a:r>
            <a:r>
              <a:rPr lang="en-GB" sz="1000">
                <a:latin typeface="Montserrat"/>
                <a:ea typeface="Montserrat"/>
                <a:cs typeface="Montserrat"/>
                <a:sym typeface="Montserrat"/>
              </a:rPr>
              <a:t> Connecting to Polkadot gives you the ability to interoperate with a wide variety of blockchains in the Polkadot network.</a:t>
            </a:r>
            <a:endParaRPr sz="1000">
              <a:latin typeface="Montserrat"/>
              <a:ea typeface="Montserrat"/>
              <a:cs typeface="Montserrat"/>
              <a:sym typeface="Montserrat"/>
            </a:endParaRPr>
          </a:p>
          <a:p>
            <a:pPr indent="0" lvl="0" marL="0" rtl="0" algn="l">
              <a:lnSpc>
                <a:spcPct val="115000"/>
              </a:lnSpc>
              <a:spcBef>
                <a:spcPts val="0"/>
              </a:spcBef>
              <a:spcAft>
                <a:spcPts val="0"/>
              </a:spcAft>
              <a:buNone/>
            </a:pPr>
            <a:r>
              <a:t/>
            </a:r>
            <a:endParaRPr sz="1000">
              <a:latin typeface="Montserrat"/>
              <a:ea typeface="Montserrat"/>
              <a:cs typeface="Montserrat"/>
              <a:sym typeface="Montserrat"/>
            </a:endParaRPr>
          </a:p>
        </p:txBody>
      </p:sp>
      <p:pic>
        <p:nvPicPr>
          <p:cNvPr id="47" name="Google Shape;47;p8"/>
          <p:cNvPicPr preferRelativeResize="0"/>
          <p:nvPr/>
        </p:nvPicPr>
        <p:blipFill>
          <a:blip r:embed="rId2">
            <a:alphaModFix/>
          </a:blip>
          <a:stretch>
            <a:fillRect/>
          </a:stretch>
        </p:blipFill>
        <p:spPr>
          <a:xfrm>
            <a:off x="446133" y="1753267"/>
            <a:ext cx="489250" cy="518450"/>
          </a:xfrm>
          <a:prstGeom prst="rect">
            <a:avLst/>
          </a:prstGeom>
          <a:noFill/>
          <a:ln>
            <a:noFill/>
          </a:ln>
        </p:spPr>
      </p:pic>
      <p:sp>
        <p:nvSpPr>
          <p:cNvPr id="48" name="Google Shape;48;p8"/>
          <p:cNvSpPr txBox="1"/>
          <p:nvPr/>
        </p:nvSpPr>
        <p:spPr>
          <a:xfrm>
            <a:off x="3224876" y="2275788"/>
            <a:ext cx="2663700" cy="1826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GB" sz="1000">
                <a:latin typeface="Montserrat"/>
                <a:ea typeface="Montserrat"/>
                <a:cs typeface="Montserrat"/>
                <a:sym typeface="Montserrat"/>
              </a:rPr>
              <a:t>Economic &amp; transactional scalability</a:t>
            </a:r>
            <a:br>
              <a:rPr b="1" lang="en-GB" sz="1000">
                <a:latin typeface="Montserrat"/>
                <a:ea typeface="Montserrat"/>
                <a:cs typeface="Montserrat"/>
                <a:sym typeface="Montserrat"/>
              </a:rPr>
            </a:br>
            <a:endParaRPr b="1" sz="1000">
              <a:latin typeface="Montserrat"/>
              <a:ea typeface="Montserrat"/>
              <a:cs typeface="Montserrat"/>
              <a:sym typeface="Montserrat"/>
            </a:endParaRPr>
          </a:p>
          <a:p>
            <a:pPr indent="0" lvl="0" marL="0" rtl="0" algn="l">
              <a:lnSpc>
                <a:spcPct val="115000"/>
              </a:lnSpc>
              <a:spcBef>
                <a:spcPts val="0"/>
              </a:spcBef>
              <a:spcAft>
                <a:spcPts val="0"/>
              </a:spcAft>
              <a:buNone/>
            </a:pPr>
            <a:r>
              <a:rPr lang="en-GB" sz="1000">
                <a:latin typeface="Montserrat"/>
                <a:ea typeface="Montserrat"/>
                <a:cs typeface="Montserrat"/>
                <a:sym typeface="Montserrat"/>
              </a:rPr>
              <a:t>Polkadot provides unprecedented economic scalability by enabling a common set of validators to secure multiple blockchains. Polkadot provides transactional scalability by spreading transactions across multiple parallel blockchains.</a:t>
            </a:r>
            <a:endParaRPr sz="1000">
              <a:latin typeface="Montserrat"/>
              <a:ea typeface="Montserrat"/>
              <a:cs typeface="Montserrat"/>
              <a:sym typeface="Montserrat"/>
            </a:endParaRPr>
          </a:p>
        </p:txBody>
      </p:sp>
      <p:sp>
        <p:nvSpPr>
          <p:cNvPr id="49" name="Google Shape;49;p8"/>
          <p:cNvSpPr txBox="1"/>
          <p:nvPr/>
        </p:nvSpPr>
        <p:spPr>
          <a:xfrm>
            <a:off x="6025626" y="2275788"/>
            <a:ext cx="2663700" cy="1826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GB" sz="1000">
                <a:latin typeface="Montserrat"/>
                <a:ea typeface="Montserrat"/>
                <a:cs typeface="Montserrat"/>
                <a:sym typeface="Montserrat"/>
              </a:rPr>
              <a:t>Easy blockchain innovation</a:t>
            </a:r>
            <a:br>
              <a:rPr b="1" lang="en-GB" sz="1000">
                <a:latin typeface="Montserrat"/>
                <a:ea typeface="Montserrat"/>
                <a:cs typeface="Montserrat"/>
                <a:sym typeface="Montserrat"/>
              </a:rPr>
            </a:br>
            <a:endParaRPr b="1" sz="1000">
              <a:latin typeface="Montserrat"/>
              <a:ea typeface="Montserrat"/>
              <a:cs typeface="Montserrat"/>
              <a:sym typeface="Montserrat"/>
            </a:endParaRPr>
          </a:p>
          <a:p>
            <a:pPr indent="0" lvl="0" marL="0" rtl="0" algn="l">
              <a:lnSpc>
                <a:spcPct val="115000"/>
              </a:lnSpc>
              <a:spcBef>
                <a:spcPts val="0"/>
              </a:spcBef>
              <a:spcAft>
                <a:spcPts val="0"/>
              </a:spcAft>
              <a:buNone/>
            </a:pPr>
            <a:r>
              <a:rPr lang="en-GB" sz="1000">
                <a:latin typeface="Montserrat"/>
                <a:ea typeface="Montserrat"/>
                <a:cs typeface="Montserrat"/>
                <a:sym typeface="Montserrat"/>
              </a:rPr>
              <a:t>Create a blockchain in minutes using the blockchain-building framework Substrate. Connect it to Polkadot and get interoperability and security from day one. This ease of development helps Polkadot's network grow.</a:t>
            </a:r>
            <a:endParaRPr sz="1000">
              <a:latin typeface="Montserrat"/>
              <a:ea typeface="Montserrat"/>
              <a:cs typeface="Montserrat"/>
              <a:sym typeface="Montserrat"/>
            </a:endParaRPr>
          </a:p>
          <a:p>
            <a:pPr indent="0" lvl="0" marL="0" rtl="0" algn="l">
              <a:lnSpc>
                <a:spcPct val="115000"/>
              </a:lnSpc>
              <a:spcBef>
                <a:spcPts val="0"/>
              </a:spcBef>
              <a:spcAft>
                <a:spcPts val="0"/>
              </a:spcAft>
              <a:buNone/>
            </a:pPr>
            <a:r>
              <a:t/>
            </a:r>
            <a:endParaRPr sz="1000">
              <a:latin typeface="Montserrat"/>
              <a:ea typeface="Montserrat"/>
              <a:cs typeface="Montserrat"/>
              <a:sym typeface="Montserrat"/>
            </a:endParaRPr>
          </a:p>
        </p:txBody>
      </p:sp>
      <p:pic>
        <p:nvPicPr>
          <p:cNvPr id="50" name="Google Shape;50;p8"/>
          <p:cNvPicPr preferRelativeResize="0"/>
          <p:nvPr/>
        </p:nvPicPr>
        <p:blipFill>
          <a:blip r:embed="rId2">
            <a:alphaModFix/>
          </a:blip>
          <a:stretch>
            <a:fillRect/>
          </a:stretch>
        </p:blipFill>
        <p:spPr>
          <a:xfrm>
            <a:off x="6047633" y="1753267"/>
            <a:ext cx="489250" cy="518450"/>
          </a:xfrm>
          <a:prstGeom prst="rect">
            <a:avLst/>
          </a:prstGeom>
          <a:noFill/>
          <a:ln>
            <a:noFill/>
          </a:ln>
        </p:spPr>
      </p:pic>
      <p:pic>
        <p:nvPicPr>
          <p:cNvPr id="51" name="Google Shape;51;p8"/>
          <p:cNvPicPr preferRelativeResize="0"/>
          <p:nvPr/>
        </p:nvPicPr>
        <p:blipFill>
          <a:blip r:embed="rId3">
            <a:alphaModFix/>
          </a:blip>
          <a:stretch>
            <a:fillRect/>
          </a:stretch>
        </p:blipFill>
        <p:spPr>
          <a:xfrm>
            <a:off x="3246884" y="1715385"/>
            <a:ext cx="548700" cy="548700"/>
          </a:xfrm>
          <a:prstGeom prst="rect">
            <a:avLst/>
          </a:prstGeom>
          <a:noFill/>
          <a:ln>
            <a:noFill/>
          </a:ln>
        </p:spPr>
      </p:pic>
      <p:pic>
        <p:nvPicPr>
          <p:cNvPr id="52" name="Google Shape;52;p8"/>
          <p:cNvPicPr preferRelativeResize="0"/>
          <p:nvPr/>
        </p:nvPicPr>
        <p:blipFill>
          <a:blip r:embed="rId4">
            <a:alphaModFix/>
          </a:blip>
          <a:stretch>
            <a:fillRect/>
          </a:stretch>
        </p:blipFill>
        <p:spPr>
          <a:xfrm>
            <a:off x="6017917" y="1669448"/>
            <a:ext cx="617125" cy="590300"/>
          </a:xfrm>
          <a:prstGeom prst="rect">
            <a:avLst/>
          </a:prstGeom>
          <a:noFill/>
          <a:ln>
            <a:noFill/>
          </a:ln>
        </p:spPr>
      </p:pic>
      <p:pic>
        <p:nvPicPr>
          <p:cNvPr id="53" name="Google Shape;53;p8"/>
          <p:cNvPicPr preferRelativeResize="0"/>
          <p:nvPr/>
        </p:nvPicPr>
        <p:blipFill>
          <a:blip r:embed="rId5">
            <a:alphaModFix amt="10000"/>
          </a:blip>
          <a:stretch>
            <a:fillRect/>
          </a:stretch>
        </p:blipFill>
        <p:spPr>
          <a:xfrm>
            <a:off x="7314100" y="91725"/>
            <a:ext cx="1669101" cy="83455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oints 2">
  <p:cSld name="SECTION_HEADER_1_1_2_1">
    <p:spTree>
      <p:nvGrpSpPr>
        <p:cNvPr id="54" name="Shape 54"/>
        <p:cNvGrpSpPr/>
        <p:nvPr/>
      </p:nvGrpSpPr>
      <p:grpSpPr>
        <a:xfrm>
          <a:off x="0" y="0"/>
          <a:ext cx="0" cy="0"/>
          <a:chOff x="0" y="0"/>
          <a:chExt cx="0" cy="0"/>
        </a:xfrm>
      </p:grpSpPr>
      <p:sp>
        <p:nvSpPr>
          <p:cNvPr id="55" name="Google Shape;55;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56" name="Google Shape;56;p9"/>
          <p:cNvSpPr txBox="1"/>
          <p:nvPr/>
        </p:nvSpPr>
        <p:spPr>
          <a:xfrm>
            <a:off x="310301" y="256975"/>
            <a:ext cx="4280700" cy="69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latin typeface="Montserrat SemiBold"/>
                <a:ea typeface="Montserrat SemiBold"/>
                <a:cs typeface="Montserrat SemiBold"/>
                <a:sym typeface="Montserrat SemiBold"/>
              </a:rPr>
              <a:t>Polkadot solves the major issues facing blockchain technology:</a:t>
            </a:r>
            <a:endParaRPr sz="1800">
              <a:latin typeface="Montserrat SemiBold"/>
              <a:ea typeface="Montserrat SemiBold"/>
              <a:cs typeface="Montserrat SemiBold"/>
              <a:sym typeface="Montserrat SemiBold"/>
            </a:endParaRPr>
          </a:p>
          <a:p>
            <a:pPr indent="0" lvl="0" marL="0" rtl="0" algn="l">
              <a:spcBef>
                <a:spcPts val="0"/>
              </a:spcBef>
              <a:spcAft>
                <a:spcPts val="0"/>
              </a:spcAft>
              <a:buNone/>
            </a:pPr>
            <a:r>
              <a:t/>
            </a:r>
            <a:endParaRPr sz="1800">
              <a:latin typeface="Montserrat SemiBold"/>
              <a:ea typeface="Montserrat SemiBold"/>
              <a:cs typeface="Montserrat SemiBold"/>
              <a:sym typeface="Montserrat SemiBold"/>
            </a:endParaRPr>
          </a:p>
          <a:p>
            <a:pPr indent="0" lvl="0" marL="0" rtl="0" algn="l">
              <a:spcBef>
                <a:spcPts val="0"/>
              </a:spcBef>
              <a:spcAft>
                <a:spcPts val="0"/>
              </a:spcAft>
              <a:buNone/>
            </a:pPr>
            <a:r>
              <a:t/>
            </a:r>
            <a:endParaRPr sz="1800">
              <a:latin typeface="Montserrat SemiBold"/>
              <a:ea typeface="Montserrat SemiBold"/>
              <a:cs typeface="Montserrat SemiBold"/>
              <a:sym typeface="Montserrat SemiBold"/>
            </a:endParaRPr>
          </a:p>
        </p:txBody>
      </p:sp>
      <p:sp>
        <p:nvSpPr>
          <p:cNvPr id="57" name="Google Shape;57;p9"/>
          <p:cNvSpPr txBox="1"/>
          <p:nvPr/>
        </p:nvSpPr>
        <p:spPr>
          <a:xfrm>
            <a:off x="424126" y="2275788"/>
            <a:ext cx="2663700" cy="1826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GB" sz="1000">
                <a:latin typeface="Montserrat"/>
                <a:ea typeface="Montserrat"/>
                <a:cs typeface="Montserrat"/>
                <a:sym typeface="Montserrat"/>
              </a:rPr>
              <a:t>Forkless</a:t>
            </a:r>
            <a:r>
              <a:rPr b="1" lang="en-GB" sz="1000">
                <a:latin typeface="Montserrat"/>
                <a:ea typeface="Montserrat"/>
                <a:cs typeface="Montserrat"/>
                <a:sym typeface="Montserrat"/>
              </a:rPr>
              <a:t> </a:t>
            </a:r>
            <a:r>
              <a:rPr b="1" lang="en-GB" sz="1000">
                <a:latin typeface="Montserrat"/>
                <a:ea typeface="Montserrat"/>
                <a:cs typeface="Montserrat"/>
                <a:sym typeface="Montserrat"/>
              </a:rPr>
              <a:t>and future-proof</a:t>
            </a:r>
            <a:br>
              <a:rPr b="1" lang="en-GB" sz="1000">
                <a:latin typeface="Montserrat"/>
                <a:ea typeface="Montserrat"/>
                <a:cs typeface="Montserrat"/>
                <a:sym typeface="Montserrat"/>
              </a:rPr>
            </a:br>
            <a:endParaRPr b="1" sz="1000">
              <a:latin typeface="Montserrat"/>
              <a:ea typeface="Montserrat"/>
              <a:cs typeface="Montserrat"/>
              <a:sym typeface="Montserrat"/>
            </a:endParaRPr>
          </a:p>
          <a:p>
            <a:pPr indent="0" lvl="0" marL="0" rtl="0" algn="l">
              <a:lnSpc>
                <a:spcPct val="115000"/>
              </a:lnSpc>
              <a:spcBef>
                <a:spcPts val="0"/>
              </a:spcBef>
              <a:spcAft>
                <a:spcPts val="0"/>
              </a:spcAft>
              <a:buNone/>
            </a:pPr>
            <a:r>
              <a:rPr lang="en-GB" sz="1000">
                <a:latin typeface="Montserrat"/>
                <a:ea typeface="Montserrat"/>
                <a:cs typeface="Montserrat"/>
                <a:sym typeface="Montserrat"/>
              </a:rPr>
              <a:t>Polkadot is designed to be a truly resilient network: it’s able to adapt and upgrade itself without forking. This enables Polkadot to easily adapt to changes and upgrade itself as better technologies become available.</a:t>
            </a:r>
            <a:endParaRPr sz="1000">
              <a:latin typeface="Montserrat"/>
              <a:ea typeface="Montserrat"/>
              <a:cs typeface="Montserrat"/>
              <a:sym typeface="Montserrat"/>
            </a:endParaRPr>
          </a:p>
        </p:txBody>
      </p:sp>
      <p:sp>
        <p:nvSpPr>
          <p:cNvPr id="58" name="Google Shape;58;p9"/>
          <p:cNvSpPr txBox="1"/>
          <p:nvPr/>
        </p:nvSpPr>
        <p:spPr>
          <a:xfrm>
            <a:off x="3224876" y="2275788"/>
            <a:ext cx="2663700" cy="1826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GB" sz="1000">
                <a:latin typeface="Montserrat"/>
                <a:ea typeface="Montserrat"/>
                <a:cs typeface="Montserrat"/>
                <a:sym typeface="Montserrat"/>
              </a:rPr>
              <a:t>Security for everyone</a:t>
            </a:r>
            <a:br>
              <a:rPr b="1" lang="en-GB" sz="1000">
                <a:latin typeface="Montserrat"/>
                <a:ea typeface="Montserrat"/>
                <a:cs typeface="Montserrat"/>
                <a:sym typeface="Montserrat"/>
              </a:rPr>
            </a:br>
            <a:endParaRPr b="1" sz="1000">
              <a:latin typeface="Montserrat"/>
              <a:ea typeface="Montserrat"/>
              <a:cs typeface="Montserrat"/>
              <a:sym typeface="Montserrat"/>
            </a:endParaRPr>
          </a:p>
          <a:p>
            <a:pPr indent="0" lvl="0" marL="0" rtl="0" algn="l">
              <a:lnSpc>
                <a:spcPct val="115000"/>
              </a:lnSpc>
              <a:spcBef>
                <a:spcPts val="0"/>
              </a:spcBef>
              <a:spcAft>
                <a:spcPts val="0"/>
              </a:spcAft>
              <a:buNone/>
            </a:pPr>
            <a:r>
              <a:rPr lang="en-GB" sz="1000">
                <a:latin typeface="Montserrat"/>
                <a:ea typeface="Montserrat"/>
                <a:cs typeface="Montserrat"/>
                <a:sym typeface="Montserrat"/>
              </a:rPr>
              <a:t>Polkadot introduces “pooled security,” where multiple chains are secured by Polkadot’s validators. Blockchains can get security from day one when they connect to Polkadot, giving them a strong incentive to join the Polkadot network.</a:t>
            </a:r>
            <a:endParaRPr sz="1000">
              <a:latin typeface="Montserrat"/>
              <a:ea typeface="Montserrat"/>
              <a:cs typeface="Montserrat"/>
              <a:sym typeface="Montserrat"/>
            </a:endParaRPr>
          </a:p>
        </p:txBody>
      </p:sp>
      <p:sp>
        <p:nvSpPr>
          <p:cNvPr id="59" name="Google Shape;59;p9"/>
          <p:cNvSpPr txBox="1"/>
          <p:nvPr/>
        </p:nvSpPr>
        <p:spPr>
          <a:xfrm>
            <a:off x="6025626" y="2275788"/>
            <a:ext cx="2663700" cy="1826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GB" sz="1000">
                <a:latin typeface="Montserrat"/>
                <a:ea typeface="Montserrat"/>
                <a:cs typeface="Montserrat"/>
                <a:sym typeface="Montserrat"/>
              </a:rPr>
              <a:t>Network governance driven by users</a:t>
            </a:r>
            <a:br>
              <a:rPr b="1" lang="en-GB" sz="1000">
                <a:latin typeface="Montserrat"/>
                <a:ea typeface="Montserrat"/>
                <a:cs typeface="Montserrat"/>
                <a:sym typeface="Montserrat"/>
              </a:rPr>
            </a:br>
            <a:endParaRPr b="1" sz="1000">
              <a:latin typeface="Montserrat"/>
              <a:ea typeface="Montserrat"/>
              <a:cs typeface="Montserrat"/>
              <a:sym typeface="Montserrat"/>
            </a:endParaRPr>
          </a:p>
          <a:p>
            <a:pPr indent="0" lvl="0" marL="0" rtl="0" algn="l">
              <a:lnSpc>
                <a:spcPct val="115000"/>
              </a:lnSpc>
              <a:spcBef>
                <a:spcPts val="0"/>
              </a:spcBef>
              <a:spcAft>
                <a:spcPts val="0"/>
              </a:spcAft>
              <a:buNone/>
            </a:pPr>
            <a:r>
              <a:rPr lang="en-GB" sz="1000">
                <a:latin typeface="Montserrat"/>
                <a:ea typeface="Montserrat"/>
                <a:cs typeface="Montserrat"/>
                <a:sym typeface="Montserrat"/>
              </a:rPr>
              <a:t>Polkadot has an open governance system. Upgrades to the network are coordinated via on-chain governance, ensuring that Polkadot’s development reflects the values of the community and avoids stagnation.</a:t>
            </a:r>
            <a:endParaRPr sz="1000">
              <a:latin typeface="Montserrat"/>
              <a:ea typeface="Montserrat"/>
              <a:cs typeface="Montserrat"/>
              <a:sym typeface="Montserrat"/>
            </a:endParaRPr>
          </a:p>
        </p:txBody>
      </p:sp>
      <p:pic>
        <p:nvPicPr>
          <p:cNvPr id="60" name="Google Shape;60;p9"/>
          <p:cNvPicPr preferRelativeResize="0"/>
          <p:nvPr/>
        </p:nvPicPr>
        <p:blipFill>
          <a:blip r:embed="rId2">
            <a:alphaModFix/>
          </a:blip>
          <a:stretch>
            <a:fillRect/>
          </a:stretch>
        </p:blipFill>
        <p:spPr>
          <a:xfrm>
            <a:off x="407388" y="1747453"/>
            <a:ext cx="617125" cy="530095"/>
          </a:xfrm>
          <a:prstGeom prst="rect">
            <a:avLst/>
          </a:prstGeom>
          <a:noFill/>
          <a:ln>
            <a:noFill/>
          </a:ln>
        </p:spPr>
      </p:pic>
      <p:pic>
        <p:nvPicPr>
          <p:cNvPr id="61" name="Google Shape;61;p9"/>
          <p:cNvPicPr preferRelativeResize="0"/>
          <p:nvPr/>
        </p:nvPicPr>
        <p:blipFill>
          <a:blip r:embed="rId3">
            <a:alphaModFix/>
          </a:blip>
          <a:stretch>
            <a:fillRect/>
          </a:stretch>
        </p:blipFill>
        <p:spPr>
          <a:xfrm>
            <a:off x="3269313" y="1771418"/>
            <a:ext cx="489250" cy="497007"/>
          </a:xfrm>
          <a:prstGeom prst="rect">
            <a:avLst/>
          </a:prstGeom>
          <a:noFill/>
          <a:ln>
            <a:noFill/>
          </a:ln>
        </p:spPr>
      </p:pic>
      <p:pic>
        <p:nvPicPr>
          <p:cNvPr id="62" name="Google Shape;62;p9"/>
          <p:cNvPicPr preferRelativeResize="0"/>
          <p:nvPr/>
        </p:nvPicPr>
        <p:blipFill>
          <a:blip r:embed="rId4">
            <a:alphaModFix/>
          </a:blip>
          <a:stretch>
            <a:fillRect/>
          </a:stretch>
        </p:blipFill>
        <p:spPr>
          <a:xfrm>
            <a:off x="6052138" y="1737227"/>
            <a:ext cx="548700" cy="500285"/>
          </a:xfrm>
          <a:prstGeom prst="rect">
            <a:avLst/>
          </a:prstGeom>
          <a:noFill/>
          <a:ln>
            <a:noFill/>
          </a:ln>
        </p:spPr>
      </p:pic>
      <p:pic>
        <p:nvPicPr>
          <p:cNvPr id="63" name="Google Shape;63;p9"/>
          <p:cNvPicPr preferRelativeResize="0"/>
          <p:nvPr/>
        </p:nvPicPr>
        <p:blipFill>
          <a:blip r:embed="rId5">
            <a:alphaModFix amt="10000"/>
          </a:blip>
          <a:stretch>
            <a:fillRect/>
          </a:stretch>
        </p:blipFill>
        <p:spPr>
          <a:xfrm>
            <a:off x="7314100" y="91725"/>
            <a:ext cx="1669101" cy="83455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1 1 1">
  <p:cSld name="SECTION_HEADER_1_1_1">
    <p:spTree>
      <p:nvGrpSpPr>
        <p:cNvPr id="64" name="Shape 64"/>
        <p:cNvGrpSpPr/>
        <p:nvPr/>
      </p:nvGrpSpPr>
      <p:grpSpPr>
        <a:xfrm>
          <a:off x="0" y="0"/>
          <a:ext cx="0" cy="0"/>
          <a:chOff x="0" y="0"/>
          <a:chExt cx="0" cy="0"/>
        </a:xfrm>
      </p:grpSpPr>
      <p:sp>
        <p:nvSpPr>
          <p:cNvPr id="65" name="Google Shape;65;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66" name="Google Shape;66;p10"/>
          <p:cNvSpPr txBox="1"/>
          <p:nvPr/>
        </p:nvSpPr>
        <p:spPr>
          <a:xfrm>
            <a:off x="978900" y="1754100"/>
            <a:ext cx="7186200" cy="2115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2800">
                <a:latin typeface="Montserrat SemiBold"/>
                <a:ea typeface="Montserrat SemiBold"/>
                <a:cs typeface="Montserrat SemiBold"/>
                <a:sym typeface="Montserrat SemiBold"/>
              </a:rPr>
              <a:t>Polkadot empowers blockchain networks to work together under the protection of shared security</a:t>
            </a:r>
            <a:endParaRPr sz="2800">
              <a:latin typeface="Montserrat SemiBold"/>
              <a:ea typeface="Montserrat SemiBold"/>
              <a:cs typeface="Montserrat SemiBold"/>
              <a:sym typeface="Montserrat SemiBold"/>
            </a:endParaRPr>
          </a:p>
          <a:p>
            <a:pPr indent="0" lvl="0" marL="0" rtl="0" algn="ctr">
              <a:spcBef>
                <a:spcPts val="0"/>
              </a:spcBef>
              <a:spcAft>
                <a:spcPts val="0"/>
              </a:spcAft>
              <a:buNone/>
            </a:pPr>
            <a:r>
              <a:t/>
            </a:r>
            <a:endParaRPr sz="2800">
              <a:latin typeface="Montserrat SemiBold"/>
              <a:ea typeface="Montserrat SemiBold"/>
              <a:cs typeface="Montserrat SemiBold"/>
              <a:sym typeface="Montserrat SemiBold"/>
            </a:endParaRPr>
          </a:p>
          <a:p>
            <a:pPr indent="0" lvl="0" marL="0" rtl="0" algn="ctr">
              <a:spcBef>
                <a:spcPts val="0"/>
              </a:spcBef>
              <a:spcAft>
                <a:spcPts val="0"/>
              </a:spcAft>
              <a:buNone/>
            </a:pPr>
            <a:r>
              <a:t/>
            </a:r>
            <a:endParaRPr sz="2800">
              <a:latin typeface="Montserrat SemiBold"/>
              <a:ea typeface="Montserrat SemiBold"/>
              <a:cs typeface="Montserrat SemiBold"/>
              <a:sym typeface="Montserrat SemiBo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theme" Target="../theme/theme3.xml"/><Relationship Id="rId14" Type="http://schemas.openxmlformats.org/officeDocument/2006/relationships/slideLayout" Target="../slideLayouts/slideLayout1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5.xml"/><Relationship Id="rId10" Type="http://schemas.openxmlformats.org/officeDocument/2006/relationships/slideLayout" Target="../slideLayouts/slideLayout24.xml"/><Relationship Id="rId12" Type="http://schemas.openxmlformats.org/officeDocument/2006/relationships/theme" Target="../theme/theme1.xml"/><Relationship Id="rId1" Type="http://schemas.openxmlformats.org/officeDocument/2006/relationships/slideLayout" Target="../slideLayouts/slideLayout15.xml"/><Relationship Id="rId2" Type="http://schemas.openxmlformats.org/officeDocument/2006/relationships/slideLayout" Target="../slideLayouts/slideLayout16.xml"/><Relationship Id="rId3" Type="http://schemas.openxmlformats.org/officeDocument/2006/relationships/slideLayout" Target="../slideLayouts/slideLayout17.xml"/><Relationship Id="rId4" Type="http://schemas.openxmlformats.org/officeDocument/2006/relationships/slideLayout" Target="../slideLayouts/slideLayout18.xml"/><Relationship Id="rId9" Type="http://schemas.openxmlformats.org/officeDocument/2006/relationships/slideLayout" Target="../slideLayouts/slideLayout23.xml"/><Relationship Id="rId5" Type="http://schemas.openxmlformats.org/officeDocument/2006/relationships/slideLayout" Target="../slideLayouts/slideLayout19.xml"/><Relationship Id="rId6" Type="http://schemas.openxmlformats.org/officeDocument/2006/relationships/slideLayout" Target="../slideLayouts/slideLayout20.xml"/><Relationship Id="rId7" Type="http://schemas.openxmlformats.org/officeDocument/2006/relationships/slideLayout" Target="../slideLayouts/slideLayout21.xml"/><Relationship Id="rId8"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focus">
    <p:bg>
      <p:bgPr>
        <a:solidFill>
          <a:srgbClr val="FFFFFF"/>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240150"/>
            <a:ext cx="4029000" cy="5643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1800"/>
              <a:buFont typeface="Montserrat"/>
              <a:buNone/>
              <a:defRPr b="1" sz="1800">
                <a:latin typeface="Montserrat"/>
                <a:ea typeface="Montserrat"/>
                <a:cs typeface="Montserrat"/>
                <a:sym typeface="Montserrat"/>
              </a:defRPr>
            </a:lvl1pPr>
            <a:lvl2pPr lvl="1">
              <a:spcBef>
                <a:spcPts val="0"/>
              </a:spcBef>
              <a:spcAft>
                <a:spcPts val="0"/>
              </a:spcAft>
              <a:buClr>
                <a:schemeClr val="lt1"/>
              </a:buClr>
              <a:buSzPts val="1800"/>
              <a:buFont typeface="Montserrat"/>
              <a:buNone/>
              <a:defRPr b="1" sz="1800">
                <a:solidFill>
                  <a:schemeClr val="lt1"/>
                </a:solidFill>
                <a:latin typeface="Montserrat"/>
                <a:ea typeface="Montserrat"/>
                <a:cs typeface="Montserrat"/>
                <a:sym typeface="Montserrat"/>
              </a:defRPr>
            </a:lvl2pPr>
            <a:lvl3pPr lvl="2">
              <a:spcBef>
                <a:spcPts val="0"/>
              </a:spcBef>
              <a:spcAft>
                <a:spcPts val="0"/>
              </a:spcAft>
              <a:buClr>
                <a:schemeClr val="lt1"/>
              </a:buClr>
              <a:buSzPts val="1800"/>
              <a:buFont typeface="Montserrat"/>
              <a:buNone/>
              <a:defRPr b="1" sz="1800">
                <a:solidFill>
                  <a:schemeClr val="lt1"/>
                </a:solidFill>
                <a:latin typeface="Montserrat"/>
                <a:ea typeface="Montserrat"/>
                <a:cs typeface="Montserrat"/>
                <a:sym typeface="Montserrat"/>
              </a:defRPr>
            </a:lvl3pPr>
            <a:lvl4pPr lvl="3">
              <a:spcBef>
                <a:spcPts val="0"/>
              </a:spcBef>
              <a:spcAft>
                <a:spcPts val="0"/>
              </a:spcAft>
              <a:buClr>
                <a:schemeClr val="lt1"/>
              </a:buClr>
              <a:buSzPts val="1800"/>
              <a:buFont typeface="Montserrat"/>
              <a:buNone/>
              <a:defRPr b="1" sz="1800">
                <a:solidFill>
                  <a:schemeClr val="lt1"/>
                </a:solidFill>
                <a:latin typeface="Montserrat"/>
                <a:ea typeface="Montserrat"/>
                <a:cs typeface="Montserrat"/>
                <a:sym typeface="Montserrat"/>
              </a:defRPr>
            </a:lvl4pPr>
            <a:lvl5pPr lvl="4">
              <a:spcBef>
                <a:spcPts val="0"/>
              </a:spcBef>
              <a:spcAft>
                <a:spcPts val="0"/>
              </a:spcAft>
              <a:buClr>
                <a:schemeClr val="lt1"/>
              </a:buClr>
              <a:buSzPts val="1800"/>
              <a:buFont typeface="Montserrat"/>
              <a:buNone/>
              <a:defRPr b="1" sz="1800">
                <a:solidFill>
                  <a:schemeClr val="lt1"/>
                </a:solidFill>
                <a:latin typeface="Montserrat"/>
                <a:ea typeface="Montserrat"/>
                <a:cs typeface="Montserrat"/>
                <a:sym typeface="Montserrat"/>
              </a:defRPr>
            </a:lvl5pPr>
            <a:lvl6pPr lvl="5">
              <a:spcBef>
                <a:spcPts val="0"/>
              </a:spcBef>
              <a:spcAft>
                <a:spcPts val="0"/>
              </a:spcAft>
              <a:buClr>
                <a:schemeClr val="lt1"/>
              </a:buClr>
              <a:buSzPts val="1800"/>
              <a:buFont typeface="Montserrat"/>
              <a:buNone/>
              <a:defRPr b="1" sz="1800">
                <a:solidFill>
                  <a:schemeClr val="lt1"/>
                </a:solidFill>
                <a:latin typeface="Montserrat"/>
                <a:ea typeface="Montserrat"/>
                <a:cs typeface="Montserrat"/>
                <a:sym typeface="Montserrat"/>
              </a:defRPr>
            </a:lvl6pPr>
            <a:lvl7pPr lvl="6">
              <a:spcBef>
                <a:spcPts val="0"/>
              </a:spcBef>
              <a:spcAft>
                <a:spcPts val="0"/>
              </a:spcAft>
              <a:buClr>
                <a:schemeClr val="lt1"/>
              </a:buClr>
              <a:buSzPts val="1800"/>
              <a:buFont typeface="Montserrat"/>
              <a:buNone/>
              <a:defRPr b="1" sz="1800">
                <a:solidFill>
                  <a:schemeClr val="lt1"/>
                </a:solidFill>
                <a:latin typeface="Montserrat"/>
                <a:ea typeface="Montserrat"/>
                <a:cs typeface="Montserrat"/>
                <a:sym typeface="Montserrat"/>
              </a:defRPr>
            </a:lvl7pPr>
            <a:lvl8pPr lvl="7">
              <a:spcBef>
                <a:spcPts val="0"/>
              </a:spcBef>
              <a:spcAft>
                <a:spcPts val="0"/>
              </a:spcAft>
              <a:buClr>
                <a:schemeClr val="lt1"/>
              </a:buClr>
              <a:buSzPts val="1800"/>
              <a:buFont typeface="Montserrat"/>
              <a:buNone/>
              <a:defRPr b="1" sz="1800">
                <a:solidFill>
                  <a:schemeClr val="lt1"/>
                </a:solidFill>
                <a:latin typeface="Montserrat"/>
                <a:ea typeface="Montserrat"/>
                <a:cs typeface="Montserrat"/>
                <a:sym typeface="Montserrat"/>
              </a:defRPr>
            </a:lvl8pPr>
            <a:lvl9pPr lvl="8">
              <a:spcBef>
                <a:spcPts val="0"/>
              </a:spcBef>
              <a:spcAft>
                <a:spcPts val="0"/>
              </a:spcAft>
              <a:buClr>
                <a:schemeClr val="lt1"/>
              </a:buClr>
              <a:buSzPts val="1800"/>
              <a:buFont typeface="Montserrat"/>
              <a:buNone/>
              <a:defRPr b="1" sz="1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SzPts val="1300"/>
              <a:buFont typeface="Lato"/>
              <a:buChar char="●"/>
              <a:defRPr sz="1300">
                <a:latin typeface="Lato"/>
                <a:ea typeface="Lato"/>
                <a:cs typeface="Lato"/>
                <a:sym typeface="Lato"/>
              </a:defRPr>
            </a:lvl1pPr>
            <a:lvl2pPr indent="-298450" lvl="1" marL="914400">
              <a:lnSpc>
                <a:spcPct val="115000"/>
              </a:lnSpc>
              <a:spcBef>
                <a:spcPts val="1600"/>
              </a:spcBef>
              <a:spcAft>
                <a:spcPts val="0"/>
              </a:spcAft>
              <a:buSzPts val="1100"/>
              <a:buFont typeface="Lato"/>
              <a:buChar char="○"/>
              <a:defRPr sz="1100">
                <a:latin typeface="Lato"/>
                <a:ea typeface="Lato"/>
                <a:cs typeface="Lato"/>
                <a:sym typeface="Lato"/>
              </a:defRPr>
            </a:lvl2pPr>
            <a:lvl3pPr indent="-298450" lvl="2" marL="1371600">
              <a:lnSpc>
                <a:spcPct val="115000"/>
              </a:lnSpc>
              <a:spcBef>
                <a:spcPts val="1600"/>
              </a:spcBef>
              <a:spcAft>
                <a:spcPts val="0"/>
              </a:spcAft>
              <a:buSzPts val="1100"/>
              <a:buFont typeface="Lato"/>
              <a:buChar char="■"/>
              <a:defRPr sz="1100">
                <a:latin typeface="Lato"/>
                <a:ea typeface="Lato"/>
                <a:cs typeface="Lato"/>
                <a:sym typeface="Lato"/>
              </a:defRPr>
            </a:lvl3pPr>
            <a:lvl4pPr indent="-298450" lvl="3" marL="1828800">
              <a:lnSpc>
                <a:spcPct val="115000"/>
              </a:lnSpc>
              <a:spcBef>
                <a:spcPts val="1600"/>
              </a:spcBef>
              <a:spcAft>
                <a:spcPts val="0"/>
              </a:spcAft>
              <a:buSzPts val="1100"/>
              <a:buFont typeface="Lato"/>
              <a:buChar char="●"/>
              <a:defRPr sz="1100">
                <a:latin typeface="Lato"/>
                <a:ea typeface="Lato"/>
                <a:cs typeface="Lato"/>
                <a:sym typeface="Lato"/>
              </a:defRPr>
            </a:lvl4pPr>
            <a:lvl5pPr indent="-298450" lvl="4" marL="2286000">
              <a:lnSpc>
                <a:spcPct val="115000"/>
              </a:lnSpc>
              <a:spcBef>
                <a:spcPts val="1600"/>
              </a:spcBef>
              <a:spcAft>
                <a:spcPts val="0"/>
              </a:spcAft>
              <a:buSzPts val="1100"/>
              <a:buFont typeface="Lato"/>
              <a:buChar char="○"/>
              <a:defRPr sz="1100">
                <a:latin typeface="Lato"/>
                <a:ea typeface="Lato"/>
                <a:cs typeface="Lato"/>
                <a:sym typeface="Lato"/>
              </a:defRPr>
            </a:lvl5pPr>
            <a:lvl6pPr indent="-298450" lvl="5" marL="2743200">
              <a:lnSpc>
                <a:spcPct val="115000"/>
              </a:lnSpc>
              <a:spcBef>
                <a:spcPts val="1600"/>
              </a:spcBef>
              <a:spcAft>
                <a:spcPts val="0"/>
              </a:spcAft>
              <a:buSzPts val="1100"/>
              <a:buFont typeface="Lato"/>
              <a:buChar char="■"/>
              <a:defRPr sz="1100">
                <a:latin typeface="Lato"/>
                <a:ea typeface="Lato"/>
                <a:cs typeface="Lato"/>
                <a:sym typeface="Lato"/>
              </a:defRPr>
            </a:lvl6pPr>
            <a:lvl7pPr indent="-298450" lvl="6" marL="3200400">
              <a:lnSpc>
                <a:spcPct val="115000"/>
              </a:lnSpc>
              <a:spcBef>
                <a:spcPts val="1600"/>
              </a:spcBef>
              <a:spcAft>
                <a:spcPts val="0"/>
              </a:spcAft>
              <a:buSzPts val="1100"/>
              <a:buFont typeface="Lato"/>
              <a:buChar char="●"/>
              <a:defRPr sz="1100">
                <a:latin typeface="Lato"/>
                <a:ea typeface="Lato"/>
                <a:cs typeface="Lato"/>
                <a:sym typeface="Lato"/>
              </a:defRPr>
            </a:lvl7pPr>
            <a:lvl8pPr indent="-298450" lvl="7" marL="3657600">
              <a:lnSpc>
                <a:spcPct val="115000"/>
              </a:lnSpc>
              <a:spcBef>
                <a:spcPts val="1600"/>
              </a:spcBef>
              <a:spcAft>
                <a:spcPts val="0"/>
              </a:spcAft>
              <a:buSzPts val="1100"/>
              <a:buFont typeface="Lato"/>
              <a:buChar char="○"/>
              <a:defRPr sz="1100">
                <a:latin typeface="Lato"/>
                <a:ea typeface="Lato"/>
                <a:cs typeface="Lato"/>
                <a:sym typeface="Lato"/>
              </a:defRPr>
            </a:lvl8pPr>
            <a:lvl9pPr indent="-298450" lvl="8" marL="4114800">
              <a:lnSpc>
                <a:spcPct val="115000"/>
              </a:lnSpc>
              <a:spcBef>
                <a:spcPts val="1600"/>
              </a:spcBef>
              <a:spcAft>
                <a:spcPts val="1600"/>
              </a:spcAft>
              <a:buSzPts val="1100"/>
              <a:buFont typeface="Lato"/>
              <a:buChar char="■"/>
              <a:defRPr sz="1100">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91" name="Shape 91"/>
        <p:cNvGrpSpPr/>
        <p:nvPr/>
      </p:nvGrpSpPr>
      <p:grpSpPr>
        <a:xfrm>
          <a:off x="0" y="0"/>
          <a:ext cx="0" cy="0"/>
          <a:chOff x="0" y="0"/>
          <a:chExt cx="0" cy="0"/>
        </a:xfrm>
      </p:grpSpPr>
      <p:sp>
        <p:nvSpPr>
          <p:cNvPr id="92" name="Google Shape;92;p1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93" name="Google Shape;93;p1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1600"/>
              </a:spcBef>
              <a:spcAft>
                <a:spcPts val="0"/>
              </a:spcAft>
              <a:buClr>
                <a:schemeClr val="dk2"/>
              </a:buClr>
              <a:buSzPts val="1400"/>
              <a:buChar char="○"/>
              <a:defRPr>
                <a:solidFill>
                  <a:schemeClr val="dk2"/>
                </a:solidFill>
              </a:defRPr>
            </a:lvl2pPr>
            <a:lvl3pPr indent="-317500" lvl="2" marL="1371600" rtl="0">
              <a:lnSpc>
                <a:spcPct val="115000"/>
              </a:lnSpc>
              <a:spcBef>
                <a:spcPts val="1600"/>
              </a:spcBef>
              <a:spcAft>
                <a:spcPts val="0"/>
              </a:spcAft>
              <a:buClr>
                <a:schemeClr val="dk2"/>
              </a:buClr>
              <a:buSzPts val="1400"/>
              <a:buChar char="■"/>
              <a:defRPr>
                <a:solidFill>
                  <a:schemeClr val="dk2"/>
                </a:solidFill>
              </a:defRPr>
            </a:lvl3pPr>
            <a:lvl4pPr indent="-317500" lvl="3" marL="1828800" rtl="0">
              <a:lnSpc>
                <a:spcPct val="115000"/>
              </a:lnSpc>
              <a:spcBef>
                <a:spcPts val="1600"/>
              </a:spcBef>
              <a:spcAft>
                <a:spcPts val="0"/>
              </a:spcAft>
              <a:buClr>
                <a:schemeClr val="dk2"/>
              </a:buClr>
              <a:buSzPts val="1400"/>
              <a:buChar char="●"/>
              <a:defRPr>
                <a:solidFill>
                  <a:schemeClr val="dk2"/>
                </a:solidFill>
              </a:defRPr>
            </a:lvl4pPr>
            <a:lvl5pPr indent="-317500" lvl="4" marL="2286000" rtl="0">
              <a:lnSpc>
                <a:spcPct val="115000"/>
              </a:lnSpc>
              <a:spcBef>
                <a:spcPts val="1600"/>
              </a:spcBef>
              <a:spcAft>
                <a:spcPts val="0"/>
              </a:spcAft>
              <a:buClr>
                <a:schemeClr val="dk2"/>
              </a:buClr>
              <a:buSzPts val="1400"/>
              <a:buChar char="○"/>
              <a:defRPr>
                <a:solidFill>
                  <a:schemeClr val="dk2"/>
                </a:solidFill>
              </a:defRPr>
            </a:lvl5pPr>
            <a:lvl6pPr indent="-317500" lvl="5" marL="2743200" rtl="0">
              <a:lnSpc>
                <a:spcPct val="115000"/>
              </a:lnSpc>
              <a:spcBef>
                <a:spcPts val="1600"/>
              </a:spcBef>
              <a:spcAft>
                <a:spcPts val="0"/>
              </a:spcAft>
              <a:buClr>
                <a:schemeClr val="dk2"/>
              </a:buClr>
              <a:buSzPts val="1400"/>
              <a:buChar char="■"/>
              <a:defRPr>
                <a:solidFill>
                  <a:schemeClr val="dk2"/>
                </a:solidFill>
              </a:defRPr>
            </a:lvl6pPr>
            <a:lvl7pPr indent="-317500" lvl="6" marL="3200400" rtl="0">
              <a:lnSpc>
                <a:spcPct val="115000"/>
              </a:lnSpc>
              <a:spcBef>
                <a:spcPts val="1600"/>
              </a:spcBef>
              <a:spcAft>
                <a:spcPts val="0"/>
              </a:spcAft>
              <a:buClr>
                <a:schemeClr val="dk2"/>
              </a:buClr>
              <a:buSzPts val="1400"/>
              <a:buChar char="●"/>
              <a:defRPr>
                <a:solidFill>
                  <a:schemeClr val="dk2"/>
                </a:solidFill>
              </a:defRPr>
            </a:lvl7pPr>
            <a:lvl8pPr indent="-317500" lvl="7" marL="3657600" rtl="0">
              <a:lnSpc>
                <a:spcPct val="115000"/>
              </a:lnSpc>
              <a:spcBef>
                <a:spcPts val="1600"/>
              </a:spcBef>
              <a:spcAft>
                <a:spcPts val="0"/>
              </a:spcAft>
              <a:buClr>
                <a:schemeClr val="dk2"/>
              </a:buClr>
              <a:buSzPts val="1400"/>
              <a:buChar char="○"/>
              <a:defRPr>
                <a:solidFill>
                  <a:schemeClr val="dk2"/>
                </a:solidFill>
              </a:defRPr>
            </a:lvl8pPr>
            <a:lvl9pPr indent="-317500" lvl="8" marL="4114800" rtl="0">
              <a:lnSpc>
                <a:spcPct val="115000"/>
              </a:lnSpc>
              <a:spcBef>
                <a:spcPts val="1600"/>
              </a:spcBef>
              <a:spcAft>
                <a:spcPts val="1600"/>
              </a:spcAft>
              <a:buClr>
                <a:schemeClr val="dk2"/>
              </a:buClr>
              <a:buSzPts val="1400"/>
              <a:buChar char="■"/>
              <a:defRPr>
                <a:solidFill>
                  <a:schemeClr val="dk2"/>
                </a:solidFill>
              </a:defRPr>
            </a:lvl9pPr>
          </a:lstStyle>
          <a:p/>
        </p:txBody>
      </p:sp>
      <p:sp>
        <p:nvSpPr>
          <p:cNvPr id="94" name="Google Shape;94;p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6.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15.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15.png"/><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15.png"/><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5.xml"/><Relationship Id="rId3" Type="http://schemas.openxmlformats.org/officeDocument/2006/relationships/image" Target="../media/image5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image" Target="../media/image6.png"/><Relationship Id="rId4" Type="http://schemas.openxmlformats.org/officeDocument/2006/relationships/image" Target="../media/image13.png"/><Relationship Id="rId5" Type="http://schemas.openxmlformats.org/officeDocument/2006/relationships/image" Target="../media/image3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36.png"/><Relationship Id="rId4" Type="http://schemas.openxmlformats.org/officeDocument/2006/relationships/image" Target="../media/image27.png"/><Relationship Id="rId5" Type="http://schemas.openxmlformats.org/officeDocument/2006/relationships/image" Target="../media/image24.png"/><Relationship Id="rId6" Type="http://schemas.openxmlformats.org/officeDocument/2006/relationships/image" Target="../media/image1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3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3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3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2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hyperlink" Target="https://docs.google.com/spreadsheets/d/1vxHpPJ1N0UFmrdyHs20cBvehkyPtVPffp8qgUtNiCto/edit?usp=sharing"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23.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hyperlink" Target="https://blog.polychainlabs.com/tezos/2019/05/28/encoding-tezos-ec-keys.html"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hyperlink" Target="https://blog.polychainlabs.com/tezos/2019/05/28/encoding-tezos-ec-keys.html" TargetMode="External"/><Relationship Id="rId4" Type="http://schemas.openxmlformats.org/officeDocument/2006/relationships/image" Target="../media/image28.jp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hyperlink" Target="https://blog.polychainlabs.com/tezos/2019/05/28/encoding-tezos-ec-keys.html" TargetMode="External"/><Relationship Id="rId4" Type="http://schemas.openxmlformats.org/officeDocument/2006/relationships/image" Target="../media/image28.jpg"/><Relationship Id="rId5" Type="http://schemas.openxmlformats.org/officeDocument/2006/relationships/image" Target="../media/image29.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50.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33.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5.png"/><Relationship Id="rId4" Type="http://schemas.openxmlformats.org/officeDocument/2006/relationships/image" Target="../media/image11.png"/><Relationship Id="rId5" Type="http://schemas.openxmlformats.org/officeDocument/2006/relationships/image" Target="../media/image10.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hyperlink" Target="https://docs.docker.com/install/" TargetMode="Externa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hyperlink" Target="https://polkadot.js.org/apps" TargetMode="Externa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image" Target="../media/image40.png"/><Relationship Id="rId4" Type="http://schemas.openxmlformats.org/officeDocument/2006/relationships/hyperlink" Target="https://polkadot.js.org/apps/#/explorer" TargetMode="Externa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 Id="rId3" Type="http://schemas.openxmlformats.org/officeDocument/2006/relationships/image" Target="../media/image51.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 Id="rId3" Type="http://schemas.openxmlformats.org/officeDocument/2006/relationships/image" Target="../media/image42.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 Id="rId3" Type="http://schemas.openxmlformats.org/officeDocument/2006/relationships/hyperlink" Target="https://faucet.polkadot.network" TargetMode="Externa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 Id="rId3" Type="http://schemas.openxmlformats.org/officeDocument/2006/relationships/image" Target="../media/image39.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 Id="rId3" Type="http://schemas.openxmlformats.org/officeDocument/2006/relationships/image" Target="../media/image31.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5.png"/><Relationship Id="rId4" Type="http://schemas.openxmlformats.org/officeDocument/2006/relationships/image" Target="../media/image13.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 Id="rId3" Type="http://schemas.openxmlformats.org/officeDocument/2006/relationships/hyperlink" Target="https://telemetry.polkadot.io/" TargetMode="Externa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 Id="rId3" Type="http://schemas.openxmlformats.org/officeDocument/2006/relationships/image" Target="../media/image38.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 Id="rId3" Type="http://schemas.openxmlformats.org/officeDocument/2006/relationships/image" Target="../media/image46.png"/><Relationship Id="rId4" Type="http://schemas.openxmlformats.org/officeDocument/2006/relationships/image" Target="../media/image48.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 Id="rId3" Type="http://schemas.openxmlformats.org/officeDocument/2006/relationships/image" Target="../media/image43.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 Id="rId3" Type="http://schemas.openxmlformats.org/officeDocument/2006/relationships/image" Target="../media/image49.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 Id="rId3" Type="http://schemas.openxmlformats.org/officeDocument/2006/relationships/image" Target="../media/image41.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 Id="rId3" Type="http://schemas.openxmlformats.org/officeDocument/2006/relationships/image" Target="../media/image41.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7.xml"/><Relationship Id="rId3" Type="http://schemas.openxmlformats.org/officeDocument/2006/relationships/image" Target="../media/image32.png"/><Relationship Id="rId4" Type="http://schemas.openxmlformats.org/officeDocument/2006/relationships/image" Target="../media/image34.png"/><Relationship Id="rId5" Type="http://schemas.openxmlformats.org/officeDocument/2006/relationships/image" Target="../media/image35.png"/><Relationship Id="rId6" Type="http://schemas.openxmlformats.org/officeDocument/2006/relationships/image" Target="../media/image45.png"/><Relationship Id="rId7" Type="http://schemas.openxmlformats.org/officeDocument/2006/relationships/image" Target="../media/image47.png"/><Relationship Id="rId8" Type="http://schemas.openxmlformats.org/officeDocument/2006/relationships/image" Target="../media/image44.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6.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6.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139" name="Shape 139"/>
        <p:cNvGrpSpPr/>
        <p:nvPr/>
      </p:nvGrpSpPr>
      <p:grpSpPr>
        <a:xfrm>
          <a:off x="0" y="0"/>
          <a:ext cx="0" cy="0"/>
          <a:chOff x="0" y="0"/>
          <a:chExt cx="0" cy="0"/>
        </a:xfrm>
      </p:grpSpPr>
      <p:sp>
        <p:nvSpPr>
          <p:cNvPr id="140" name="Google Shape;140;p28"/>
          <p:cNvSpPr txBox="1"/>
          <p:nvPr>
            <p:ph type="ctrTitle"/>
          </p:nvPr>
        </p:nvSpPr>
        <p:spPr>
          <a:xfrm>
            <a:off x="523950" y="1851575"/>
            <a:ext cx="5449200" cy="15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Validator Workshop</a:t>
            </a:r>
            <a:endParaRPr/>
          </a:p>
        </p:txBody>
      </p:sp>
      <p:sp>
        <p:nvSpPr>
          <p:cNvPr id="141" name="Google Shape;141;p28"/>
          <p:cNvSpPr txBox="1"/>
          <p:nvPr>
            <p:ph idx="1" type="subTitle"/>
          </p:nvPr>
        </p:nvSpPr>
        <p:spPr>
          <a:xfrm>
            <a:off x="523950" y="3295075"/>
            <a:ext cx="3470700" cy="84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Logan Saether</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logan@web3.foundation</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223" name="Shape 223"/>
        <p:cNvGrpSpPr/>
        <p:nvPr/>
      </p:nvGrpSpPr>
      <p:grpSpPr>
        <a:xfrm>
          <a:off x="0" y="0"/>
          <a:ext cx="0" cy="0"/>
          <a:chOff x="0" y="0"/>
          <a:chExt cx="0" cy="0"/>
        </a:xfrm>
      </p:grpSpPr>
      <p:sp>
        <p:nvSpPr>
          <p:cNvPr id="224" name="Google Shape;224;p3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225" name="Google Shape;225;p37"/>
          <p:cNvSpPr txBox="1"/>
          <p:nvPr/>
        </p:nvSpPr>
        <p:spPr>
          <a:xfrm>
            <a:off x="310296" y="256980"/>
            <a:ext cx="3542400" cy="69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latin typeface="Montserrat SemiBold"/>
                <a:ea typeface="Montserrat SemiBold"/>
                <a:cs typeface="Montserrat SemiBold"/>
                <a:sym typeface="Montserrat SemiBold"/>
              </a:rPr>
              <a:t>Validators</a:t>
            </a:r>
            <a:endParaRPr sz="1800">
              <a:latin typeface="Montserrat SemiBold"/>
              <a:ea typeface="Montserrat SemiBold"/>
              <a:cs typeface="Montserrat SemiBold"/>
              <a:sym typeface="Montserrat SemiBold"/>
            </a:endParaRPr>
          </a:p>
        </p:txBody>
      </p:sp>
      <p:pic>
        <p:nvPicPr>
          <p:cNvPr id="226" name="Google Shape;226;p37"/>
          <p:cNvPicPr preferRelativeResize="0"/>
          <p:nvPr/>
        </p:nvPicPr>
        <p:blipFill>
          <a:blip r:embed="rId3">
            <a:alphaModFix amt="10000"/>
          </a:blip>
          <a:stretch>
            <a:fillRect/>
          </a:stretch>
        </p:blipFill>
        <p:spPr>
          <a:xfrm>
            <a:off x="7314100" y="91725"/>
            <a:ext cx="1669101" cy="834550"/>
          </a:xfrm>
          <a:prstGeom prst="rect">
            <a:avLst/>
          </a:prstGeom>
          <a:noFill/>
          <a:ln>
            <a:noFill/>
          </a:ln>
        </p:spPr>
      </p:pic>
      <p:pic>
        <p:nvPicPr>
          <p:cNvPr id="227" name="Google Shape;227;p37"/>
          <p:cNvPicPr preferRelativeResize="0"/>
          <p:nvPr/>
        </p:nvPicPr>
        <p:blipFill rotWithShape="1">
          <a:blip r:embed="rId4">
            <a:alphaModFix/>
          </a:blip>
          <a:srcRect b="0" l="22527" r="55092" t="0"/>
          <a:stretch/>
        </p:blipFill>
        <p:spPr>
          <a:xfrm>
            <a:off x="2864750" y="1382550"/>
            <a:ext cx="1390749" cy="2378375"/>
          </a:xfrm>
          <a:prstGeom prst="rect">
            <a:avLst/>
          </a:prstGeom>
          <a:noFill/>
          <a:ln>
            <a:noFill/>
          </a:ln>
        </p:spPr>
      </p:pic>
      <p:sp>
        <p:nvSpPr>
          <p:cNvPr id="228" name="Google Shape;228;p37"/>
          <p:cNvSpPr txBox="1"/>
          <p:nvPr>
            <p:ph idx="4294967295" type="title"/>
          </p:nvPr>
        </p:nvSpPr>
        <p:spPr>
          <a:xfrm>
            <a:off x="4568475" y="2346975"/>
            <a:ext cx="3136800" cy="726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en-GB" sz="1200">
                <a:highlight>
                  <a:srgbClr val="FFFFFF"/>
                </a:highlight>
              </a:rPr>
              <a:t>Validators are staked full nodes that are responsible for verifying and adding blocks to the relay chain.</a:t>
            </a:r>
            <a:endParaRPr b="0" sz="1200">
              <a:highlight>
                <a:srgbClr val="FFFFFF"/>
              </a:highlight>
            </a:endParaRPr>
          </a:p>
          <a:p>
            <a:pPr indent="0" lvl="0" marL="0" rtl="0" algn="l">
              <a:spcBef>
                <a:spcPts val="0"/>
              </a:spcBef>
              <a:spcAft>
                <a:spcPts val="0"/>
              </a:spcAft>
              <a:buNone/>
            </a:pPr>
            <a:r>
              <a:t/>
            </a:r>
            <a:endParaRPr b="0" sz="1200">
              <a:highlight>
                <a:srgbClr val="FFFFFF"/>
              </a:highlight>
            </a:endParaRPr>
          </a:p>
          <a:p>
            <a:pPr indent="0" lvl="0" marL="0" rtl="0" algn="l">
              <a:spcBef>
                <a:spcPts val="0"/>
              </a:spcBef>
              <a:spcAft>
                <a:spcPts val="0"/>
              </a:spcAft>
              <a:buNone/>
            </a:pPr>
            <a:r>
              <a:t/>
            </a:r>
            <a:endParaRPr sz="1400">
              <a:solidFill>
                <a:srgbClr val="4D4D4D"/>
              </a:solidFill>
              <a:latin typeface="Nunito"/>
              <a:ea typeface="Nunito"/>
              <a:cs typeface="Nunito"/>
              <a:sym typeface="Nunito"/>
            </a:endParaRPr>
          </a:p>
          <a:p>
            <a:pPr indent="0" lvl="0" marL="0" rtl="0" algn="l">
              <a:spcBef>
                <a:spcPts val="0"/>
              </a:spcBef>
              <a:spcAft>
                <a:spcPts val="0"/>
              </a:spcAft>
              <a:buNone/>
            </a:pPr>
            <a:r>
              <a:t/>
            </a:r>
            <a:endParaRPr sz="1800">
              <a:solidFill>
                <a:srgbClr val="4D4D4D"/>
              </a:solidFill>
              <a:latin typeface="Nunito"/>
              <a:ea typeface="Nunito"/>
              <a:cs typeface="Nunito"/>
              <a:sym typeface="Nunito"/>
            </a:endParaRPr>
          </a:p>
          <a:p>
            <a:pPr indent="0" lvl="0" marL="0" rtl="0" algn="l">
              <a:spcBef>
                <a:spcPts val="0"/>
              </a:spcBef>
              <a:spcAft>
                <a:spcPts val="0"/>
              </a:spcAft>
              <a:buNone/>
            </a:pPr>
            <a:r>
              <a:t/>
            </a:r>
            <a:endParaRPr sz="1800">
              <a:solidFill>
                <a:srgbClr val="4D4D4D"/>
              </a:solidFill>
              <a:latin typeface="Nunito"/>
              <a:ea typeface="Nunito"/>
              <a:cs typeface="Nunito"/>
              <a:sym typeface="Nunito"/>
            </a:endParaRPr>
          </a:p>
          <a:p>
            <a:pPr indent="0" lvl="0" marL="0" rtl="0" algn="l">
              <a:spcBef>
                <a:spcPts val="0"/>
              </a:spcBef>
              <a:spcAft>
                <a:spcPts val="0"/>
              </a:spcAft>
              <a:buNone/>
            </a:pPr>
            <a:r>
              <a:t/>
            </a:r>
            <a:endParaRPr sz="1800">
              <a:solidFill>
                <a:srgbClr val="4D4D4D"/>
              </a:solidFill>
              <a:latin typeface="Nunito"/>
              <a:ea typeface="Nunito"/>
              <a:cs typeface="Nunito"/>
              <a:sym typeface="Nunito"/>
            </a:endParaRPr>
          </a:p>
          <a:p>
            <a:pPr indent="0" lvl="0" marL="0" rtl="0" algn="l">
              <a:spcBef>
                <a:spcPts val="0"/>
              </a:spcBef>
              <a:spcAft>
                <a:spcPts val="0"/>
              </a:spcAft>
              <a:buNone/>
            </a:pPr>
            <a:r>
              <a:t/>
            </a:r>
            <a:endParaRPr sz="1800">
              <a:solidFill>
                <a:srgbClr val="4D4D4D"/>
              </a:solidFill>
              <a:latin typeface="Nunito"/>
              <a:ea typeface="Nunito"/>
              <a:cs typeface="Nunito"/>
              <a:sym typeface="Nuni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232" name="Shape 232"/>
        <p:cNvGrpSpPr/>
        <p:nvPr/>
      </p:nvGrpSpPr>
      <p:grpSpPr>
        <a:xfrm>
          <a:off x="0" y="0"/>
          <a:ext cx="0" cy="0"/>
          <a:chOff x="0" y="0"/>
          <a:chExt cx="0" cy="0"/>
        </a:xfrm>
      </p:grpSpPr>
      <p:sp>
        <p:nvSpPr>
          <p:cNvPr id="233" name="Google Shape;233;p3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234" name="Google Shape;234;p38"/>
          <p:cNvSpPr txBox="1"/>
          <p:nvPr/>
        </p:nvSpPr>
        <p:spPr>
          <a:xfrm>
            <a:off x="310296" y="256980"/>
            <a:ext cx="3542400" cy="69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latin typeface="Montserrat SemiBold"/>
                <a:ea typeface="Montserrat SemiBold"/>
                <a:cs typeface="Montserrat SemiBold"/>
                <a:sym typeface="Montserrat SemiBold"/>
              </a:rPr>
              <a:t>Parachains</a:t>
            </a:r>
            <a:endParaRPr sz="1800">
              <a:latin typeface="Montserrat SemiBold"/>
              <a:ea typeface="Montserrat SemiBold"/>
              <a:cs typeface="Montserrat SemiBold"/>
              <a:sym typeface="Montserrat SemiBold"/>
            </a:endParaRPr>
          </a:p>
        </p:txBody>
      </p:sp>
      <p:pic>
        <p:nvPicPr>
          <p:cNvPr id="235" name="Google Shape;235;p38"/>
          <p:cNvPicPr preferRelativeResize="0"/>
          <p:nvPr/>
        </p:nvPicPr>
        <p:blipFill>
          <a:blip r:embed="rId3">
            <a:alphaModFix amt="10000"/>
          </a:blip>
          <a:stretch>
            <a:fillRect/>
          </a:stretch>
        </p:blipFill>
        <p:spPr>
          <a:xfrm>
            <a:off x="7314100" y="91725"/>
            <a:ext cx="1669101" cy="834550"/>
          </a:xfrm>
          <a:prstGeom prst="rect">
            <a:avLst/>
          </a:prstGeom>
          <a:noFill/>
          <a:ln>
            <a:noFill/>
          </a:ln>
        </p:spPr>
      </p:pic>
      <p:pic>
        <p:nvPicPr>
          <p:cNvPr id="236" name="Google Shape;236;p38"/>
          <p:cNvPicPr preferRelativeResize="0"/>
          <p:nvPr/>
        </p:nvPicPr>
        <p:blipFill rotWithShape="1">
          <a:blip r:embed="rId4">
            <a:alphaModFix/>
          </a:blip>
          <a:srcRect b="0" l="43051" r="31523" t="0"/>
          <a:stretch/>
        </p:blipFill>
        <p:spPr>
          <a:xfrm>
            <a:off x="4140175" y="1382550"/>
            <a:ext cx="1579949" cy="2378375"/>
          </a:xfrm>
          <a:prstGeom prst="rect">
            <a:avLst/>
          </a:prstGeom>
          <a:noFill/>
          <a:ln>
            <a:noFill/>
          </a:ln>
        </p:spPr>
      </p:pic>
      <p:sp>
        <p:nvSpPr>
          <p:cNvPr id="237" name="Google Shape;237;p38"/>
          <p:cNvSpPr txBox="1"/>
          <p:nvPr>
            <p:ph idx="4294967295" type="title"/>
          </p:nvPr>
        </p:nvSpPr>
        <p:spPr>
          <a:xfrm>
            <a:off x="343925" y="2151900"/>
            <a:ext cx="3921000" cy="726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en-GB" sz="1200">
                <a:highlight>
                  <a:srgbClr val="FFFFFF"/>
                </a:highlight>
              </a:rPr>
              <a:t>Parachains are parallelizable blockchains (“para-chains”) that comprise the Polkadot network. </a:t>
            </a:r>
            <a:endParaRPr b="0" sz="1200">
              <a:highlight>
                <a:srgbClr val="FFFFFF"/>
              </a:highlight>
            </a:endParaRPr>
          </a:p>
          <a:p>
            <a:pPr indent="0" lvl="0" marL="0" rtl="0" algn="l">
              <a:spcBef>
                <a:spcPts val="0"/>
              </a:spcBef>
              <a:spcAft>
                <a:spcPts val="0"/>
              </a:spcAft>
              <a:buNone/>
            </a:pPr>
            <a:r>
              <a:t/>
            </a:r>
            <a:endParaRPr b="0" sz="1200">
              <a:highlight>
                <a:srgbClr val="FFFFFF"/>
              </a:highlight>
            </a:endParaRPr>
          </a:p>
          <a:p>
            <a:pPr indent="0" lvl="0" marL="0" rtl="0" algn="l">
              <a:spcBef>
                <a:spcPts val="0"/>
              </a:spcBef>
              <a:spcAft>
                <a:spcPts val="0"/>
              </a:spcAft>
              <a:buNone/>
            </a:pPr>
            <a:r>
              <a:rPr b="0" lang="en-GB" sz="1200">
                <a:highlight>
                  <a:srgbClr val="FFFFFF"/>
                </a:highlight>
              </a:rPr>
              <a:t>Each parachain can have a unique architecture. </a:t>
            </a:r>
            <a:endParaRPr b="0" sz="1200"/>
          </a:p>
          <a:p>
            <a:pPr indent="0" lvl="0" marL="0" rtl="0" algn="l">
              <a:spcBef>
                <a:spcPts val="0"/>
              </a:spcBef>
              <a:spcAft>
                <a:spcPts val="0"/>
              </a:spcAft>
              <a:buNone/>
            </a:pPr>
            <a:r>
              <a:t/>
            </a:r>
            <a:endParaRPr sz="1400">
              <a:solidFill>
                <a:srgbClr val="4D4D4D"/>
              </a:solidFill>
              <a:latin typeface="Nunito"/>
              <a:ea typeface="Nunito"/>
              <a:cs typeface="Nunito"/>
              <a:sym typeface="Nunito"/>
            </a:endParaRPr>
          </a:p>
          <a:p>
            <a:pPr indent="0" lvl="0" marL="0" rtl="0" algn="l">
              <a:spcBef>
                <a:spcPts val="0"/>
              </a:spcBef>
              <a:spcAft>
                <a:spcPts val="0"/>
              </a:spcAft>
              <a:buNone/>
            </a:pPr>
            <a:r>
              <a:t/>
            </a:r>
            <a:endParaRPr sz="1800">
              <a:solidFill>
                <a:srgbClr val="4D4D4D"/>
              </a:solidFill>
              <a:latin typeface="Nunito"/>
              <a:ea typeface="Nunito"/>
              <a:cs typeface="Nunito"/>
              <a:sym typeface="Nunito"/>
            </a:endParaRPr>
          </a:p>
          <a:p>
            <a:pPr indent="0" lvl="0" marL="0" rtl="0" algn="l">
              <a:spcBef>
                <a:spcPts val="0"/>
              </a:spcBef>
              <a:spcAft>
                <a:spcPts val="0"/>
              </a:spcAft>
              <a:buNone/>
            </a:pPr>
            <a:r>
              <a:t/>
            </a:r>
            <a:endParaRPr sz="1800">
              <a:solidFill>
                <a:srgbClr val="4D4D4D"/>
              </a:solidFill>
              <a:latin typeface="Nunito"/>
              <a:ea typeface="Nunito"/>
              <a:cs typeface="Nunito"/>
              <a:sym typeface="Nunito"/>
            </a:endParaRPr>
          </a:p>
          <a:p>
            <a:pPr indent="0" lvl="0" marL="0" rtl="0" algn="l">
              <a:spcBef>
                <a:spcPts val="0"/>
              </a:spcBef>
              <a:spcAft>
                <a:spcPts val="0"/>
              </a:spcAft>
              <a:buNone/>
            </a:pPr>
            <a:r>
              <a:t/>
            </a:r>
            <a:endParaRPr sz="1800">
              <a:solidFill>
                <a:srgbClr val="4D4D4D"/>
              </a:solidFill>
              <a:latin typeface="Nunito"/>
              <a:ea typeface="Nunito"/>
              <a:cs typeface="Nunito"/>
              <a:sym typeface="Nunito"/>
            </a:endParaRPr>
          </a:p>
          <a:p>
            <a:pPr indent="0" lvl="0" marL="0" rtl="0" algn="l">
              <a:spcBef>
                <a:spcPts val="0"/>
              </a:spcBef>
              <a:spcAft>
                <a:spcPts val="0"/>
              </a:spcAft>
              <a:buNone/>
            </a:pPr>
            <a:r>
              <a:t/>
            </a:r>
            <a:endParaRPr sz="1800">
              <a:solidFill>
                <a:srgbClr val="4D4D4D"/>
              </a:solidFill>
              <a:latin typeface="Nunito"/>
              <a:ea typeface="Nunito"/>
              <a:cs typeface="Nunito"/>
              <a:sym typeface="Nuni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241" name="Shape 241"/>
        <p:cNvGrpSpPr/>
        <p:nvPr/>
      </p:nvGrpSpPr>
      <p:grpSpPr>
        <a:xfrm>
          <a:off x="0" y="0"/>
          <a:ext cx="0" cy="0"/>
          <a:chOff x="0" y="0"/>
          <a:chExt cx="0" cy="0"/>
        </a:xfrm>
      </p:grpSpPr>
      <p:sp>
        <p:nvSpPr>
          <p:cNvPr id="242" name="Google Shape;242;p3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243" name="Google Shape;243;p39"/>
          <p:cNvSpPr txBox="1"/>
          <p:nvPr/>
        </p:nvSpPr>
        <p:spPr>
          <a:xfrm>
            <a:off x="310296" y="256980"/>
            <a:ext cx="3542400" cy="69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latin typeface="Montserrat SemiBold"/>
                <a:ea typeface="Montserrat SemiBold"/>
                <a:cs typeface="Montserrat SemiBold"/>
                <a:sym typeface="Montserrat SemiBold"/>
              </a:rPr>
              <a:t>Collators</a:t>
            </a:r>
            <a:endParaRPr sz="1800">
              <a:latin typeface="Montserrat SemiBold"/>
              <a:ea typeface="Montserrat SemiBold"/>
              <a:cs typeface="Montserrat SemiBold"/>
              <a:sym typeface="Montserrat SemiBold"/>
            </a:endParaRPr>
          </a:p>
        </p:txBody>
      </p:sp>
      <p:pic>
        <p:nvPicPr>
          <p:cNvPr id="244" name="Google Shape;244;p39"/>
          <p:cNvPicPr preferRelativeResize="0"/>
          <p:nvPr/>
        </p:nvPicPr>
        <p:blipFill>
          <a:blip r:embed="rId3">
            <a:alphaModFix amt="10000"/>
          </a:blip>
          <a:stretch>
            <a:fillRect/>
          </a:stretch>
        </p:blipFill>
        <p:spPr>
          <a:xfrm>
            <a:off x="7314100" y="91725"/>
            <a:ext cx="1669101" cy="834550"/>
          </a:xfrm>
          <a:prstGeom prst="rect">
            <a:avLst/>
          </a:prstGeom>
          <a:noFill/>
          <a:ln>
            <a:noFill/>
          </a:ln>
        </p:spPr>
      </p:pic>
      <p:pic>
        <p:nvPicPr>
          <p:cNvPr id="245" name="Google Shape;245;p39"/>
          <p:cNvPicPr preferRelativeResize="0"/>
          <p:nvPr/>
        </p:nvPicPr>
        <p:blipFill rotWithShape="1">
          <a:blip r:embed="rId4">
            <a:alphaModFix/>
          </a:blip>
          <a:srcRect b="0" l="64764" r="15748" t="0"/>
          <a:stretch/>
        </p:blipFill>
        <p:spPr>
          <a:xfrm>
            <a:off x="5489475" y="1382550"/>
            <a:ext cx="1210925" cy="2378375"/>
          </a:xfrm>
          <a:prstGeom prst="rect">
            <a:avLst/>
          </a:prstGeom>
          <a:noFill/>
          <a:ln>
            <a:noFill/>
          </a:ln>
        </p:spPr>
      </p:pic>
      <p:sp>
        <p:nvSpPr>
          <p:cNvPr id="246" name="Google Shape;246;p39"/>
          <p:cNvSpPr txBox="1"/>
          <p:nvPr/>
        </p:nvSpPr>
        <p:spPr>
          <a:xfrm>
            <a:off x="2191275" y="2289875"/>
            <a:ext cx="32982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200">
                <a:highlight>
                  <a:srgbClr val="FFFFFF"/>
                </a:highlight>
                <a:latin typeface="Montserrat"/>
                <a:ea typeface="Montserrat"/>
                <a:cs typeface="Montserrat"/>
                <a:sym typeface="Montserrat"/>
              </a:rPr>
              <a:t>Collators bundle (or collate) transactions on the parachain they monitor into blocks, and send a proof of this block to validators. </a:t>
            </a:r>
            <a:endParaRPr sz="1200">
              <a:highlight>
                <a:srgbClr val="FFFFFF"/>
              </a:highlight>
              <a:latin typeface="Montserrat"/>
              <a:ea typeface="Montserrat"/>
              <a:cs typeface="Montserrat"/>
              <a:sym typeface="Montserrat"/>
            </a:endParaRPr>
          </a:p>
          <a:p>
            <a:pPr indent="0" lvl="0" marL="0" rtl="0" algn="l">
              <a:spcBef>
                <a:spcPts val="0"/>
              </a:spcBef>
              <a:spcAft>
                <a:spcPts val="0"/>
              </a:spcAft>
              <a:buNone/>
            </a:pPr>
            <a:r>
              <a:t/>
            </a:r>
            <a:endParaRPr sz="1200">
              <a:highlight>
                <a:srgbClr val="FFFFFF"/>
              </a:highlight>
              <a:latin typeface="Montserrat"/>
              <a:ea typeface="Montserrat"/>
              <a:cs typeface="Montserrat"/>
              <a:sym typeface="Montserrat"/>
            </a:endParaRPr>
          </a:p>
          <a:p>
            <a:pPr indent="0" lvl="0" marL="0" rtl="0" algn="l">
              <a:spcBef>
                <a:spcPts val="0"/>
              </a:spcBef>
              <a:spcAft>
                <a:spcPts val="0"/>
              </a:spcAft>
              <a:buNone/>
            </a:pPr>
            <a:r>
              <a:rPr lang="en-GB" sz="1200">
                <a:highlight>
                  <a:srgbClr val="FFFFFF"/>
                </a:highlight>
                <a:latin typeface="Montserrat"/>
                <a:ea typeface="Montserrat"/>
                <a:cs typeface="Montserrat"/>
                <a:sym typeface="Montserrat"/>
              </a:rPr>
              <a:t>They can also be fishermen.</a:t>
            </a:r>
            <a:endParaRPr sz="1200">
              <a:highlight>
                <a:srgbClr val="FFFFFF"/>
              </a:highlight>
              <a:latin typeface="Montserrat"/>
              <a:ea typeface="Montserrat"/>
              <a:cs typeface="Montserrat"/>
              <a:sym typeface="Montserrat"/>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250" name="Shape 250"/>
        <p:cNvGrpSpPr/>
        <p:nvPr/>
      </p:nvGrpSpPr>
      <p:grpSpPr>
        <a:xfrm>
          <a:off x="0" y="0"/>
          <a:ext cx="0" cy="0"/>
          <a:chOff x="0" y="0"/>
          <a:chExt cx="0" cy="0"/>
        </a:xfrm>
      </p:grpSpPr>
      <p:sp>
        <p:nvSpPr>
          <p:cNvPr id="251" name="Google Shape;251;p4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252" name="Google Shape;252;p40"/>
          <p:cNvSpPr txBox="1"/>
          <p:nvPr/>
        </p:nvSpPr>
        <p:spPr>
          <a:xfrm>
            <a:off x="310296" y="256980"/>
            <a:ext cx="3542400" cy="69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latin typeface="Montserrat SemiBold"/>
                <a:ea typeface="Montserrat SemiBold"/>
                <a:cs typeface="Montserrat SemiBold"/>
                <a:sym typeface="Montserrat SemiBold"/>
              </a:rPr>
              <a:t>One Parachain</a:t>
            </a:r>
            <a:endParaRPr sz="1800">
              <a:latin typeface="Montserrat SemiBold"/>
              <a:ea typeface="Montserrat SemiBold"/>
              <a:cs typeface="Montserrat SemiBold"/>
              <a:sym typeface="Montserrat SemiBold"/>
            </a:endParaRPr>
          </a:p>
        </p:txBody>
      </p:sp>
      <p:pic>
        <p:nvPicPr>
          <p:cNvPr id="253" name="Google Shape;253;p40"/>
          <p:cNvPicPr preferRelativeResize="0"/>
          <p:nvPr/>
        </p:nvPicPr>
        <p:blipFill>
          <a:blip r:embed="rId3">
            <a:alphaModFix amt="10000"/>
          </a:blip>
          <a:stretch>
            <a:fillRect/>
          </a:stretch>
        </p:blipFill>
        <p:spPr>
          <a:xfrm>
            <a:off x="7314100" y="91725"/>
            <a:ext cx="1669101" cy="834550"/>
          </a:xfrm>
          <a:prstGeom prst="rect">
            <a:avLst/>
          </a:prstGeom>
          <a:noFill/>
          <a:ln>
            <a:noFill/>
          </a:ln>
        </p:spPr>
      </p:pic>
      <p:pic>
        <p:nvPicPr>
          <p:cNvPr id="254" name="Google Shape;254;p40"/>
          <p:cNvPicPr preferRelativeResize="0"/>
          <p:nvPr/>
        </p:nvPicPr>
        <p:blipFill>
          <a:blip r:embed="rId4">
            <a:alphaModFix/>
          </a:blip>
          <a:stretch>
            <a:fillRect/>
          </a:stretch>
        </p:blipFill>
        <p:spPr>
          <a:xfrm>
            <a:off x="2120375" y="1466850"/>
            <a:ext cx="4613851" cy="3124200"/>
          </a:xfrm>
          <a:prstGeom prst="rect">
            <a:avLst/>
          </a:prstGeom>
          <a:noFill/>
          <a:ln>
            <a:noFill/>
          </a:ln>
        </p:spPr>
      </p:pic>
      <p:sp>
        <p:nvSpPr>
          <p:cNvPr id="255" name="Google Shape;255;p40"/>
          <p:cNvSpPr txBox="1"/>
          <p:nvPr/>
        </p:nvSpPr>
        <p:spPr>
          <a:xfrm>
            <a:off x="2602700" y="4227600"/>
            <a:ext cx="1065900" cy="27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200">
                <a:latin typeface="Montserrat"/>
                <a:ea typeface="Montserrat"/>
                <a:cs typeface="Montserrat"/>
                <a:sym typeface="Montserrat"/>
              </a:rPr>
              <a:t>Relay Chain</a:t>
            </a:r>
            <a:endParaRPr sz="1200">
              <a:latin typeface="Montserrat"/>
              <a:ea typeface="Montserrat"/>
              <a:cs typeface="Montserrat"/>
              <a:sym typeface="Montserrat"/>
            </a:endParaRPr>
          </a:p>
        </p:txBody>
      </p:sp>
      <p:sp>
        <p:nvSpPr>
          <p:cNvPr id="256" name="Google Shape;256;p40"/>
          <p:cNvSpPr txBox="1"/>
          <p:nvPr/>
        </p:nvSpPr>
        <p:spPr>
          <a:xfrm>
            <a:off x="3593400" y="4227600"/>
            <a:ext cx="978600" cy="27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200">
                <a:solidFill>
                  <a:schemeClr val="dk1"/>
                </a:solidFill>
                <a:latin typeface="Montserrat"/>
                <a:ea typeface="Montserrat"/>
                <a:cs typeface="Montserrat"/>
                <a:sym typeface="Montserrat"/>
              </a:rPr>
              <a:t>Validators</a:t>
            </a:r>
            <a:endParaRPr sz="1200">
              <a:latin typeface="Montserrat"/>
              <a:ea typeface="Montserrat"/>
              <a:cs typeface="Montserrat"/>
              <a:sym typeface="Montserrat"/>
            </a:endParaRPr>
          </a:p>
        </p:txBody>
      </p:sp>
      <p:sp>
        <p:nvSpPr>
          <p:cNvPr id="257" name="Google Shape;257;p40"/>
          <p:cNvSpPr txBox="1"/>
          <p:nvPr/>
        </p:nvSpPr>
        <p:spPr>
          <a:xfrm>
            <a:off x="4572000" y="4227600"/>
            <a:ext cx="986700" cy="27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200">
                <a:solidFill>
                  <a:schemeClr val="dk1"/>
                </a:solidFill>
                <a:latin typeface="Montserrat"/>
                <a:ea typeface="Montserrat"/>
                <a:cs typeface="Montserrat"/>
                <a:sym typeface="Montserrat"/>
              </a:rPr>
              <a:t>Parachain</a:t>
            </a:r>
            <a:endParaRPr sz="1200">
              <a:latin typeface="Montserrat"/>
              <a:ea typeface="Montserrat"/>
              <a:cs typeface="Montserrat"/>
              <a:sym typeface="Montserrat"/>
            </a:endParaRPr>
          </a:p>
        </p:txBody>
      </p:sp>
      <p:sp>
        <p:nvSpPr>
          <p:cNvPr id="258" name="Google Shape;258;p40"/>
          <p:cNvSpPr txBox="1"/>
          <p:nvPr/>
        </p:nvSpPr>
        <p:spPr>
          <a:xfrm>
            <a:off x="5804050" y="4227600"/>
            <a:ext cx="915300" cy="41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200">
                <a:solidFill>
                  <a:schemeClr val="dk1"/>
                </a:solidFill>
                <a:latin typeface="Montserrat"/>
                <a:ea typeface="Montserrat"/>
                <a:cs typeface="Montserrat"/>
                <a:sym typeface="Montserrat"/>
              </a:rPr>
              <a:t>Collators</a:t>
            </a:r>
            <a:endParaRPr sz="1200">
              <a:latin typeface="Montserrat"/>
              <a:ea typeface="Montserrat"/>
              <a:cs typeface="Montserrat"/>
              <a:sym typeface="Montserrat"/>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262" name="Shape 262"/>
        <p:cNvGrpSpPr/>
        <p:nvPr/>
      </p:nvGrpSpPr>
      <p:grpSpPr>
        <a:xfrm>
          <a:off x="0" y="0"/>
          <a:ext cx="0" cy="0"/>
          <a:chOff x="0" y="0"/>
          <a:chExt cx="0" cy="0"/>
        </a:xfrm>
      </p:grpSpPr>
      <p:pic>
        <p:nvPicPr>
          <p:cNvPr id="263" name="Google Shape;263;p41"/>
          <p:cNvPicPr preferRelativeResize="0"/>
          <p:nvPr/>
        </p:nvPicPr>
        <p:blipFill rotWithShape="1">
          <a:blip r:embed="rId3">
            <a:alphaModFix/>
          </a:blip>
          <a:srcRect b="20479" l="0" r="0" t="18947"/>
          <a:stretch/>
        </p:blipFill>
        <p:spPr>
          <a:xfrm>
            <a:off x="0" y="853225"/>
            <a:ext cx="9143998" cy="3918149"/>
          </a:xfrm>
          <a:prstGeom prst="rect">
            <a:avLst/>
          </a:prstGeom>
          <a:noFill/>
          <a:ln>
            <a:noFill/>
          </a:ln>
        </p:spPr>
      </p:pic>
      <p:sp>
        <p:nvSpPr>
          <p:cNvPr id="264" name="Google Shape;264;p41"/>
          <p:cNvSpPr txBox="1"/>
          <p:nvPr/>
        </p:nvSpPr>
        <p:spPr>
          <a:xfrm>
            <a:off x="4114025" y="4160550"/>
            <a:ext cx="698100" cy="27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200">
                <a:solidFill>
                  <a:srgbClr val="FFFFFF"/>
                </a:solidFill>
                <a:latin typeface="Montserrat"/>
                <a:ea typeface="Montserrat"/>
                <a:cs typeface="Montserrat"/>
                <a:sym typeface="Montserrat"/>
              </a:rPr>
              <a:t>Relay Chain</a:t>
            </a:r>
            <a:endParaRPr sz="1200">
              <a:solidFill>
                <a:srgbClr val="FFFFFF"/>
              </a:solidFill>
              <a:latin typeface="Montserrat"/>
              <a:ea typeface="Montserrat"/>
              <a:cs typeface="Montserrat"/>
              <a:sym typeface="Montserrat"/>
            </a:endParaRPr>
          </a:p>
        </p:txBody>
      </p:sp>
      <p:sp>
        <p:nvSpPr>
          <p:cNvPr id="265" name="Google Shape;265;p41"/>
          <p:cNvSpPr txBox="1"/>
          <p:nvPr/>
        </p:nvSpPr>
        <p:spPr>
          <a:xfrm>
            <a:off x="4812125" y="4160550"/>
            <a:ext cx="978600" cy="27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200">
                <a:solidFill>
                  <a:srgbClr val="FFFFFF"/>
                </a:solidFill>
                <a:latin typeface="Montserrat"/>
                <a:ea typeface="Montserrat"/>
                <a:cs typeface="Montserrat"/>
                <a:sym typeface="Montserrat"/>
              </a:rPr>
              <a:t>Validators</a:t>
            </a:r>
            <a:endParaRPr sz="1200">
              <a:solidFill>
                <a:srgbClr val="FFFFFF"/>
              </a:solidFill>
              <a:latin typeface="Montserrat"/>
              <a:ea typeface="Montserrat"/>
              <a:cs typeface="Montserrat"/>
              <a:sym typeface="Montserrat"/>
            </a:endParaRPr>
          </a:p>
        </p:txBody>
      </p:sp>
      <p:sp>
        <p:nvSpPr>
          <p:cNvPr id="266" name="Google Shape;266;p41"/>
          <p:cNvSpPr txBox="1"/>
          <p:nvPr/>
        </p:nvSpPr>
        <p:spPr>
          <a:xfrm>
            <a:off x="5676775" y="4160550"/>
            <a:ext cx="986700" cy="27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200">
                <a:solidFill>
                  <a:srgbClr val="FFFFFF"/>
                </a:solidFill>
                <a:latin typeface="Montserrat"/>
                <a:ea typeface="Montserrat"/>
                <a:cs typeface="Montserrat"/>
                <a:sym typeface="Montserrat"/>
              </a:rPr>
              <a:t>Parachain</a:t>
            </a:r>
            <a:endParaRPr sz="1200">
              <a:solidFill>
                <a:srgbClr val="FFFFFF"/>
              </a:solidFill>
              <a:latin typeface="Montserrat"/>
              <a:ea typeface="Montserrat"/>
              <a:cs typeface="Montserrat"/>
              <a:sym typeface="Montserrat"/>
            </a:endParaRPr>
          </a:p>
        </p:txBody>
      </p:sp>
      <p:sp>
        <p:nvSpPr>
          <p:cNvPr id="267" name="Google Shape;267;p41"/>
          <p:cNvSpPr txBox="1"/>
          <p:nvPr/>
        </p:nvSpPr>
        <p:spPr>
          <a:xfrm>
            <a:off x="6557825" y="4160550"/>
            <a:ext cx="915300" cy="41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200">
                <a:solidFill>
                  <a:srgbClr val="FFFFFF"/>
                </a:solidFill>
                <a:latin typeface="Montserrat"/>
                <a:ea typeface="Montserrat"/>
                <a:cs typeface="Montserrat"/>
                <a:sym typeface="Montserrat"/>
              </a:rPr>
              <a:t>Collators</a:t>
            </a:r>
            <a:endParaRPr sz="1200">
              <a:solidFill>
                <a:srgbClr val="FFFFFF"/>
              </a:solidFill>
              <a:latin typeface="Montserrat"/>
              <a:ea typeface="Montserrat"/>
              <a:cs typeface="Montserrat"/>
              <a:sym typeface="Montserrat"/>
            </a:endParaRPr>
          </a:p>
        </p:txBody>
      </p:sp>
      <p:sp>
        <p:nvSpPr>
          <p:cNvPr id="268" name="Google Shape;268;p41"/>
          <p:cNvSpPr txBox="1"/>
          <p:nvPr/>
        </p:nvSpPr>
        <p:spPr>
          <a:xfrm>
            <a:off x="7647900" y="4160550"/>
            <a:ext cx="873000" cy="27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200">
                <a:solidFill>
                  <a:srgbClr val="FFFFFF"/>
                </a:solidFill>
                <a:latin typeface="Montserrat"/>
                <a:ea typeface="Montserrat"/>
                <a:cs typeface="Montserrat"/>
                <a:sym typeface="Montserrat"/>
              </a:rPr>
              <a:t>External Chain</a:t>
            </a:r>
            <a:endParaRPr sz="1200">
              <a:solidFill>
                <a:srgbClr val="FFFFFF"/>
              </a:solidFill>
              <a:latin typeface="Montserrat"/>
              <a:ea typeface="Montserrat"/>
              <a:cs typeface="Montserrat"/>
              <a:sym typeface="Montserrat"/>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272" name="Shape 272"/>
        <p:cNvGrpSpPr/>
        <p:nvPr/>
      </p:nvGrpSpPr>
      <p:grpSpPr>
        <a:xfrm>
          <a:off x="0" y="0"/>
          <a:ext cx="0" cy="0"/>
          <a:chOff x="0" y="0"/>
          <a:chExt cx="0" cy="0"/>
        </a:xfrm>
      </p:grpSpPr>
      <p:pic>
        <p:nvPicPr>
          <p:cNvPr id="273" name="Google Shape;273;p42"/>
          <p:cNvPicPr preferRelativeResize="0"/>
          <p:nvPr/>
        </p:nvPicPr>
        <p:blipFill rotWithShape="1">
          <a:blip r:embed="rId3">
            <a:alphaModFix/>
          </a:blip>
          <a:srcRect b="3142" l="0" r="0" t="9314"/>
          <a:stretch/>
        </p:blipFill>
        <p:spPr>
          <a:xfrm>
            <a:off x="0" y="0"/>
            <a:ext cx="9143993" cy="5143497"/>
          </a:xfrm>
          <a:prstGeom prst="rect">
            <a:avLst/>
          </a:prstGeom>
          <a:noFill/>
          <a:ln>
            <a:noFill/>
          </a:ln>
        </p:spPr>
      </p:pic>
      <p:sp>
        <p:nvSpPr>
          <p:cNvPr id="274" name="Google Shape;274;p42"/>
          <p:cNvSpPr txBox="1"/>
          <p:nvPr/>
        </p:nvSpPr>
        <p:spPr>
          <a:xfrm>
            <a:off x="255075" y="180225"/>
            <a:ext cx="1993800" cy="52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800">
                <a:solidFill>
                  <a:srgbClr val="FFFFFF"/>
                </a:solidFill>
                <a:latin typeface="Nunito"/>
                <a:ea typeface="Nunito"/>
                <a:cs typeface="Nunito"/>
                <a:sym typeface="Nunito"/>
              </a:rPr>
              <a:t>A world running on Polkadot</a:t>
            </a:r>
            <a:endParaRPr b="1" sz="1800">
              <a:solidFill>
                <a:srgbClr val="FFFFFF"/>
              </a:solidFill>
              <a:latin typeface="Nunito"/>
              <a:ea typeface="Nunito"/>
              <a:cs typeface="Nunito"/>
              <a:sym typeface="Nuni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278" name="Shape 278"/>
        <p:cNvGrpSpPr/>
        <p:nvPr/>
      </p:nvGrpSpPr>
      <p:grpSpPr>
        <a:xfrm>
          <a:off x="0" y="0"/>
          <a:ext cx="0" cy="0"/>
          <a:chOff x="0" y="0"/>
          <a:chExt cx="0" cy="0"/>
        </a:xfrm>
      </p:grpSpPr>
      <p:sp>
        <p:nvSpPr>
          <p:cNvPr id="279" name="Google Shape;279;p43"/>
          <p:cNvSpPr txBox="1"/>
          <p:nvPr>
            <p:ph type="ctrTitle"/>
          </p:nvPr>
        </p:nvSpPr>
        <p:spPr>
          <a:xfrm>
            <a:off x="2193900" y="2167350"/>
            <a:ext cx="4756200" cy="808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Consensus</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283" name="Shape 283"/>
        <p:cNvGrpSpPr/>
        <p:nvPr/>
      </p:nvGrpSpPr>
      <p:grpSpPr>
        <a:xfrm>
          <a:off x="0" y="0"/>
          <a:ext cx="0" cy="0"/>
          <a:chOff x="0" y="0"/>
          <a:chExt cx="0" cy="0"/>
        </a:xfrm>
      </p:grpSpPr>
      <p:sp>
        <p:nvSpPr>
          <p:cNvPr id="284" name="Google Shape;284;p44"/>
          <p:cNvSpPr txBox="1"/>
          <p:nvPr/>
        </p:nvSpPr>
        <p:spPr>
          <a:xfrm>
            <a:off x="310296" y="256980"/>
            <a:ext cx="3542400" cy="69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rgbClr val="EEEEEE"/>
                </a:solidFill>
                <a:latin typeface="Montserrat SemiBold"/>
                <a:ea typeface="Montserrat SemiBold"/>
                <a:cs typeface="Montserrat SemiBold"/>
                <a:sym typeface="Montserrat SemiBold"/>
              </a:rPr>
              <a:t>Consensus</a:t>
            </a:r>
            <a:endParaRPr sz="1800">
              <a:solidFill>
                <a:srgbClr val="EEEEEE"/>
              </a:solidFill>
              <a:latin typeface="Montserrat SemiBold"/>
              <a:ea typeface="Montserrat SemiBold"/>
              <a:cs typeface="Montserrat SemiBold"/>
              <a:sym typeface="Montserrat SemiBold"/>
            </a:endParaRPr>
          </a:p>
        </p:txBody>
      </p:sp>
      <p:sp>
        <p:nvSpPr>
          <p:cNvPr id="285" name="Google Shape;285;p44"/>
          <p:cNvSpPr txBox="1"/>
          <p:nvPr/>
        </p:nvSpPr>
        <p:spPr>
          <a:xfrm>
            <a:off x="464700" y="1029175"/>
            <a:ext cx="8262900" cy="376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rgbClr val="EEEEEE"/>
              </a:solidFill>
              <a:latin typeface="Lato"/>
              <a:ea typeface="Lato"/>
              <a:cs typeface="Lato"/>
              <a:sym typeface="Lato"/>
            </a:endParaRPr>
          </a:p>
          <a:p>
            <a:pPr indent="0" lvl="0" marL="0" rtl="0" algn="l">
              <a:spcBef>
                <a:spcPts val="0"/>
              </a:spcBef>
              <a:spcAft>
                <a:spcPts val="0"/>
              </a:spcAft>
              <a:buNone/>
            </a:pPr>
            <a:r>
              <a:rPr lang="en-GB" sz="1800">
                <a:solidFill>
                  <a:srgbClr val="EEEEEE"/>
                </a:solidFill>
                <a:latin typeface="Lato"/>
                <a:ea typeface="Lato"/>
                <a:cs typeface="Lato"/>
                <a:sym typeface="Lato"/>
              </a:rPr>
              <a:t>The three components that Polkadot comes to consensus over:</a:t>
            </a:r>
            <a:endParaRPr sz="1800">
              <a:solidFill>
                <a:srgbClr val="EEEEEE"/>
              </a:solidFill>
              <a:latin typeface="Lato"/>
              <a:ea typeface="Lato"/>
              <a:cs typeface="Lato"/>
              <a:sym typeface="Lato"/>
            </a:endParaRPr>
          </a:p>
          <a:p>
            <a:pPr indent="0" lvl="0" marL="0" rtl="0" algn="l">
              <a:spcBef>
                <a:spcPts val="0"/>
              </a:spcBef>
              <a:spcAft>
                <a:spcPts val="0"/>
              </a:spcAft>
              <a:buNone/>
            </a:pPr>
            <a:r>
              <a:t/>
            </a:r>
            <a:endParaRPr b="1" sz="1800">
              <a:solidFill>
                <a:srgbClr val="EEEEEE"/>
              </a:solidFill>
              <a:latin typeface="Lato"/>
              <a:ea typeface="Lato"/>
              <a:cs typeface="Lato"/>
              <a:sym typeface="Lato"/>
            </a:endParaRPr>
          </a:p>
          <a:p>
            <a:pPr indent="-342900" lvl="0" marL="457200" rtl="0" algn="l">
              <a:spcBef>
                <a:spcPts val="0"/>
              </a:spcBef>
              <a:spcAft>
                <a:spcPts val="0"/>
              </a:spcAft>
              <a:buClr>
                <a:srgbClr val="EEEEEE"/>
              </a:buClr>
              <a:buSzPts val="1800"/>
              <a:buFont typeface="Lato"/>
              <a:buChar char="-"/>
            </a:pPr>
            <a:r>
              <a:rPr b="1" lang="en-GB" sz="1800">
                <a:solidFill>
                  <a:srgbClr val="EEEEEE"/>
                </a:solidFill>
                <a:latin typeface="Lato"/>
                <a:ea typeface="Lato"/>
                <a:cs typeface="Lato"/>
                <a:sym typeface="Lato"/>
              </a:rPr>
              <a:t>BABE</a:t>
            </a:r>
            <a:r>
              <a:rPr b="1" lang="en-GB" sz="1800">
                <a:solidFill>
                  <a:srgbClr val="EEEEEE"/>
                </a:solidFill>
                <a:latin typeface="Lato"/>
                <a:ea typeface="Lato"/>
                <a:cs typeface="Lato"/>
                <a:sym typeface="Lato"/>
              </a:rPr>
              <a:t> </a:t>
            </a:r>
            <a:r>
              <a:rPr lang="en-GB" sz="1800">
                <a:solidFill>
                  <a:srgbClr val="EEEEEE"/>
                </a:solidFill>
                <a:latin typeface="Lato"/>
                <a:ea typeface="Lato"/>
                <a:cs typeface="Lato"/>
                <a:sym typeface="Lato"/>
              </a:rPr>
              <a:t>- Block production. </a:t>
            </a:r>
            <a:endParaRPr sz="1800">
              <a:solidFill>
                <a:srgbClr val="EEEEEE"/>
              </a:solidFill>
              <a:latin typeface="Lato"/>
              <a:ea typeface="Lato"/>
              <a:cs typeface="Lato"/>
              <a:sym typeface="Lato"/>
            </a:endParaRPr>
          </a:p>
          <a:p>
            <a:pPr indent="0" lvl="0" marL="457200" rtl="0" algn="l">
              <a:spcBef>
                <a:spcPts val="0"/>
              </a:spcBef>
              <a:spcAft>
                <a:spcPts val="0"/>
              </a:spcAft>
              <a:buNone/>
            </a:pPr>
            <a:r>
              <a:t/>
            </a:r>
            <a:endParaRPr sz="1800">
              <a:solidFill>
                <a:srgbClr val="EEEEEE"/>
              </a:solidFill>
              <a:latin typeface="Lato"/>
              <a:ea typeface="Lato"/>
              <a:cs typeface="Lato"/>
              <a:sym typeface="Lato"/>
            </a:endParaRPr>
          </a:p>
          <a:p>
            <a:pPr indent="-342900" lvl="0" marL="457200" rtl="0" algn="l">
              <a:spcBef>
                <a:spcPts val="0"/>
              </a:spcBef>
              <a:spcAft>
                <a:spcPts val="0"/>
              </a:spcAft>
              <a:buClr>
                <a:srgbClr val="EEEEEE"/>
              </a:buClr>
              <a:buSzPts val="1800"/>
              <a:buFont typeface="Lato"/>
              <a:buChar char="-"/>
            </a:pPr>
            <a:r>
              <a:rPr b="1" lang="en-GB" sz="1800">
                <a:solidFill>
                  <a:srgbClr val="EEEEEE"/>
                </a:solidFill>
                <a:latin typeface="Lato"/>
                <a:ea typeface="Lato"/>
                <a:cs typeface="Lato"/>
                <a:sym typeface="Lato"/>
              </a:rPr>
              <a:t>GRANDPA</a:t>
            </a:r>
            <a:r>
              <a:rPr b="1" lang="en-GB" sz="1800">
                <a:solidFill>
                  <a:srgbClr val="EEEEEE"/>
                </a:solidFill>
                <a:latin typeface="Lato"/>
                <a:ea typeface="Lato"/>
                <a:cs typeface="Lato"/>
                <a:sym typeface="Lato"/>
              </a:rPr>
              <a:t> </a:t>
            </a:r>
            <a:r>
              <a:rPr lang="en-GB" sz="1800">
                <a:solidFill>
                  <a:srgbClr val="EEEEEE"/>
                </a:solidFill>
                <a:latin typeface="Lato"/>
                <a:ea typeface="Lato"/>
                <a:cs typeface="Lato"/>
                <a:sym typeface="Lato"/>
              </a:rPr>
              <a:t>-  Finality gadget.</a:t>
            </a:r>
            <a:endParaRPr sz="1800">
              <a:solidFill>
                <a:srgbClr val="EEEEEE"/>
              </a:solidFill>
              <a:latin typeface="Lato"/>
              <a:ea typeface="Lato"/>
              <a:cs typeface="Lato"/>
              <a:sym typeface="Lato"/>
            </a:endParaRPr>
          </a:p>
          <a:p>
            <a:pPr indent="0" lvl="0" marL="0" rtl="0" algn="l">
              <a:spcBef>
                <a:spcPts val="0"/>
              </a:spcBef>
              <a:spcAft>
                <a:spcPts val="0"/>
              </a:spcAft>
              <a:buNone/>
            </a:pPr>
            <a:r>
              <a:t/>
            </a:r>
            <a:endParaRPr sz="1800">
              <a:solidFill>
                <a:srgbClr val="EEEEEE"/>
              </a:solidFill>
              <a:latin typeface="Lato"/>
              <a:ea typeface="Lato"/>
              <a:cs typeface="Lato"/>
              <a:sym typeface="Lato"/>
            </a:endParaRPr>
          </a:p>
          <a:p>
            <a:pPr indent="-342900" lvl="0" marL="457200" rtl="0" algn="l">
              <a:spcBef>
                <a:spcPts val="0"/>
              </a:spcBef>
              <a:spcAft>
                <a:spcPts val="0"/>
              </a:spcAft>
              <a:buClr>
                <a:srgbClr val="EEEEEE"/>
              </a:buClr>
              <a:buSzPts val="1800"/>
              <a:buFont typeface="Lato"/>
              <a:buChar char="-"/>
            </a:pPr>
            <a:r>
              <a:rPr b="1" lang="en-GB" sz="1800">
                <a:solidFill>
                  <a:srgbClr val="EEEEEE"/>
                </a:solidFill>
                <a:latin typeface="Lato"/>
                <a:ea typeface="Lato"/>
                <a:cs typeface="Lato"/>
                <a:sym typeface="Lato"/>
              </a:rPr>
              <a:t>Nominated </a:t>
            </a:r>
            <a:r>
              <a:rPr b="1" lang="en-GB" sz="1800">
                <a:solidFill>
                  <a:srgbClr val="EEEEEE"/>
                </a:solidFill>
                <a:latin typeface="Lato"/>
                <a:ea typeface="Lato"/>
                <a:cs typeface="Lato"/>
                <a:sym typeface="Lato"/>
              </a:rPr>
              <a:t>Proof of Stake </a:t>
            </a:r>
            <a:r>
              <a:rPr lang="en-GB" sz="1800">
                <a:solidFill>
                  <a:srgbClr val="EEEEEE"/>
                </a:solidFill>
                <a:latin typeface="Lato"/>
                <a:ea typeface="Lato"/>
                <a:cs typeface="Lato"/>
                <a:sym typeface="Lato"/>
              </a:rPr>
              <a:t> - Validator selection algorithm.</a:t>
            </a:r>
            <a:endParaRPr sz="1800">
              <a:solidFill>
                <a:srgbClr val="EEEEEE"/>
              </a:solidFill>
              <a:latin typeface="Lato"/>
              <a:ea typeface="Lato"/>
              <a:cs typeface="Lato"/>
              <a:sym typeface="Lato"/>
            </a:endParaRPr>
          </a:p>
          <a:p>
            <a:pPr indent="0" lvl="0" marL="0" rtl="0" algn="l">
              <a:spcBef>
                <a:spcPts val="0"/>
              </a:spcBef>
              <a:spcAft>
                <a:spcPts val="0"/>
              </a:spcAft>
              <a:buNone/>
            </a:pPr>
            <a:r>
              <a:t/>
            </a:r>
            <a:endParaRPr sz="1800">
              <a:solidFill>
                <a:srgbClr val="EEEEEE"/>
              </a:solidFill>
              <a:latin typeface="Lato"/>
              <a:ea typeface="Lato"/>
              <a:cs typeface="Lato"/>
              <a:sym typeface="Lato"/>
            </a:endParaRPr>
          </a:p>
          <a:p>
            <a:pPr indent="0" lvl="0" marL="0" rtl="0" algn="l">
              <a:spcBef>
                <a:spcPts val="0"/>
              </a:spcBef>
              <a:spcAft>
                <a:spcPts val="0"/>
              </a:spcAft>
              <a:buNone/>
            </a:pPr>
            <a:r>
              <a:t/>
            </a:r>
            <a:endParaRPr sz="1800">
              <a:solidFill>
                <a:srgbClr val="EEEEEE"/>
              </a:solidFill>
              <a:latin typeface="Lato"/>
              <a:ea typeface="Lato"/>
              <a:cs typeface="Lato"/>
              <a:sym typeface="Lato"/>
            </a:endParaRPr>
          </a:p>
          <a:p>
            <a:pPr indent="0" lvl="0" marL="0" rtl="0" algn="l">
              <a:spcBef>
                <a:spcPts val="0"/>
              </a:spcBef>
              <a:spcAft>
                <a:spcPts val="0"/>
              </a:spcAft>
              <a:buNone/>
            </a:pPr>
            <a:r>
              <a:rPr lang="en-GB" sz="1800">
                <a:solidFill>
                  <a:srgbClr val="E6007A"/>
                </a:solidFill>
                <a:latin typeface="Lato"/>
                <a:ea typeface="Lato"/>
                <a:cs typeface="Lato"/>
                <a:sym typeface="Lato"/>
              </a:rPr>
              <a:t>Notice that block production is separate from finality.</a:t>
            </a:r>
            <a:endParaRPr sz="1800">
              <a:solidFill>
                <a:srgbClr val="E6007A"/>
              </a:solidFill>
              <a:latin typeface="Lato"/>
              <a:ea typeface="Lato"/>
              <a:cs typeface="Lato"/>
              <a:sym typeface="Lat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289" name="Shape 289"/>
        <p:cNvGrpSpPr/>
        <p:nvPr/>
      </p:nvGrpSpPr>
      <p:grpSpPr>
        <a:xfrm>
          <a:off x="0" y="0"/>
          <a:ext cx="0" cy="0"/>
          <a:chOff x="0" y="0"/>
          <a:chExt cx="0" cy="0"/>
        </a:xfrm>
      </p:grpSpPr>
      <p:sp>
        <p:nvSpPr>
          <p:cNvPr id="290" name="Google Shape;290;p45"/>
          <p:cNvSpPr txBox="1"/>
          <p:nvPr/>
        </p:nvSpPr>
        <p:spPr>
          <a:xfrm>
            <a:off x="310296" y="256980"/>
            <a:ext cx="3542400" cy="69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rgbClr val="EEEEEE"/>
                </a:solidFill>
                <a:latin typeface="Montserrat SemiBold"/>
                <a:ea typeface="Montserrat SemiBold"/>
                <a:cs typeface="Montserrat SemiBold"/>
                <a:sym typeface="Montserrat SemiBold"/>
              </a:rPr>
              <a:t>BABE</a:t>
            </a:r>
            <a:endParaRPr sz="1800">
              <a:solidFill>
                <a:srgbClr val="EEEEEE"/>
              </a:solidFill>
              <a:latin typeface="Montserrat SemiBold"/>
              <a:ea typeface="Montserrat SemiBold"/>
              <a:cs typeface="Montserrat SemiBold"/>
              <a:sym typeface="Montserrat SemiBold"/>
            </a:endParaRPr>
          </a:p>
        </p:txBody>
      </p:sp>
      <p:sp>
        <p:nvSpPr>
          <p:cNvPr id="291" name="Google Shape;291;p45"/>
          <p:cNvSpPr txBox="1"/>
          <p:nvPr/>
        </p:nvSpPr>
        <p:spPr>
          <a:xfrm>
            <a:off x="464700" y="1029175"/>
            <a:ext cx="8262900" cy="227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rgbClr val="EEEEEE"/>
              </a:solidFill>
              <a:latin typeface="Lato"/>
              <a:ea typeface="Lato"/>
              <a:cs typeface="Lato"/>
              <a:sym typeface="Lato"/>
            </a:endParaRPr>
          </a:p>
          <a:p>
            <a:pPr indent="-342900" lvl="0" marL="457200" rtl="0" algn="l">
              <a:spcBef>
                <a:spcPts val="0"/>
              </a:spcBef>
              <a:spcAft>
                <a:spcPts val="0"/>
              </a:spcAft>
              <a:buClr>
                <a:srgbClr val="EEEEEE"/>
              </a:buClr>
              <a:buSzPts val="1800"/>
              <a:buFont typeface="Lato"/>
              <a:buChar char="-"/>
            </a:pPr>
            <a:r>
              <a:rPr b="1" lang="en-GB" sz="1800">
                <a:solidFill>
                  <a:srgbClr val="EEEEEE"/>
                </a:solidFill>
                <a:latin typeface="Lato"/>
                <a:ea typeface="Lato"/>
                <a:cs typeface="Lato"/>
                <a:sym typeface="Lato"/>
              </a:rPr>
              <a:t>B</a:t>
            </a:r>
            <a:r>
              <a:rPr lang="en-GB" sz="1800">
                <a:solidFill>
                  <a:srgbClr val="EEEEEE"/>
                </a:solidFill>
                <a:latin typeface="Lato"/>
                <a:ea typeface="Lato"/>
                <a:cs typeface="Lato"/>
                <a:sym typeface="Lato"/>
              </a:rPr>
              <a:t>lind </a:t>
            </a:r>
            <a:r>
              <a:rPr b="1" lang="en-GB" sz="1800">
                <a:solidFill>
                  <a:srgbClr val="EEEEEE"/>
                </a:solidFill>
                <a:latin typeface="Lato"/>
                <a:ea typeface="Lato"/>
                <a:cs typeface="Lato"/>
                <a:sym typeface="Lato"/>
              </a:rPr>
              <a:t>A</a:t>
            </a:r>
            <a:r>
              <a:rPr lang="en-GB" sz="1800">
                <a:solidFill>
                  <a:srgbClr val="EEEEEE"/>
                </a:solidFill>
                <a:latin typeface="Lato"/>
                <a:ea typeface="Lato"/>
                <a:cs typeface="Lato"/>
                <a:sym typeface="Lato"/>
              </a:rPr>
              <a:t>ssignment of </a:t>
            </a:r>
            <a:r>
              <a:rPr b="1" lang="en-GB" sz="1800">
                <a:solidFill>
                  <a:srgbClr val="EEEEEE"/>
                </a:solidFill>
                <a:latin typeface="Lato"/>
                <a:ea typeface="Lato"/>
                <a:cs typeface="Lato"/>
                <a:sym typeface="Lato"/>
              </a:rPr>
              <a:t>B</a:t>
            </a:r>
            <a:r>
              <a:rPr lang="en-GB" sz="1800">
                <a:solidFill>
                  <a:srgbClr val="EEEEEE"/>
                </a:solidFill>
                <a:latin typeface="Lato"/>
                <a:ea typeface="Lato"/>
                <a:cs typeface="Lato"/>
                <a:sym typeface="Lato"/>
              </a:rPr>
              <a:t>lock </a:t>
            </a:r>
            <a:r>
              <a:rPr b="1" lang="en-GB" sz="1800">
                <a:solidFill>
                  <a:srgbClr val="EEEEEE"/>
                </a:solidFill>
                <a:latin typeface="Lato"/>
                <a:ea typeface="Lato"/>
                <a:cs typeface="Lato"/>
                <a:sym typeface="Lato"/>
              </a:rPr>
              <a:t>E</a:t>
            </a:r>
            <a:r>
              <a:rPr lang="en-GB" sz="1800">
                <a:solidFill>
                  <a:srgbClr val="EEEEEE"/>
                </a:solidFill>
                <a:latin typeface="Lato"/>
                <a:ea typeface="Lato"/>
                <a:cs typeface="Lato"/>
                <a:sym typeface="Lato"/>
              </a:rPr>
              <a:t>xtension (BABE).</a:t>
            </a:r>
            <a:endParaRPr sz="1800">
              <a:solidFill>
                <a:srgbClr val="EEEEEE"/>
              </a:solidFill>
              <a:latin typeface="Lato"/>
              <a:ea typeface="Lato"/>
              <a:cs typeface="Lato"/>
              <a:sym typeface="Lato"/>
            </a:endParaRPr>
          </a:p>
          <a:p>
            <a:pPr indent="0" lvl="0" marL="0" rtl="0" algn="l">
              <a:spcBef>
                <a:spcPts val="0"/>
              </a:spcBef>
              <a:spcAft>
                <a:spcPts val="0"/>
              </a:spcAft>
              <a:buNone/>
            </a:pPr>
            <a:r>
              <a:t/>
            </a:r>
            <a:endParaRPr sz="1800">
              <a:solidFill>
                <a:srgbClr val="EEEEEE"/>
              </a:solidFill>
              <a:latin typeface="Lato"/>
              <a:ea typeface="Lato"/>
              <a:cs typeface="Lato"/>
              <a:sym typeface="Lato"/>
            </a:endParaRPr>
          </a:p>
          <a:p>
            <a:pPr indent="-342900" lvl="0" marL="457200" rtl="0" algn="l">
              <a:spcBef>
                <a:spcPts val="0"/>
              </a:spcBef>
              <a:spcAft>
                <a:spcPts val="0"/>
              </a:spcAft>
              <a:buClr>
                <a:srgbClr val="EEEEEE"/>
              </a:buClr>
              <a:buSzPts val="1800"/>
              <a:buFont typeface="Lato"/>
              <a:buChar char="-"/>
            </a:pPr>
            <a:r>
              <a:rPr lang="en-GB" sz="1800">
                <a:solidFill>
                  <a:srgbClr val="EEEEEE"/>
                </a:solidFill>
                <a:latin typeface="Lato"/>
                <a:ea typeface="Lato"/>
                <a:cs typeface="Lato"/>
                <a:sym typeface="Lato"/>
              </a:rPr>
              <a:t>Similar to Ouroboros Praos.</a:t>
            </a:r>
            <a:endParaRPr sz="1800">
              <a:solidFill>
                <a:srgbClr val="EEEEEE"/>
              </a:solidFill>
              <a:latin typeface="Lato"/>
              <a:ea typeface="Lato"/>
              <a:cs typeface="Lato"/>
              <a:sym typeface="Lato"/>
            </a:endParaRPr>
          </a:p>
          <a:p>
            <a:pPr indent="0" lvl="0" marL="0" rtl="0" algn="l">
              <a:spcBef>
                <a:spcPts val="0"/>
              </a:spcBef>
              <a:spcAft>
                <a:spcPts val="0"/>
              </a:spcAft>
              <a:buNone/>
            </a:pPr>
            <a:r>
              <a:t/>
            </a:r>
            <a:endParaRPr sz="1800">
              <a:solidFill>
                <a:srgbClr val="EEEEEE"/>
              </a:solidFill>
              <a:latin typeface="Lato"/>
              <a:ea typeface="Lato"/>
              <a:cs typeface="Lato"/>
              <a:sym typeface="Lato"/>
            </a:endParaRPr>
          </a:p>
          <a:p>
            <a:pPr indent="-342900" lvl="0" marL="457200" rtl="0" algn="l">
              <a:spcBef>
                <a:spcPts val="0"/>
              </a:spcBef>
              <a:spcAft>
                <a:spcPts val="0"/>
              </a:spcAft>
              <a:buClr>
                <a:srgbClr val="EEEEEE"/>
              </a:buClr>
              <a:buSzPts val="1800"/>
              <a:buFont typeface="Lato"/>
              <a:buChar char="-"/>
            </a:pPr>
            <a:r>
              <a:rPr lang="en-GB" sz="1800">
                <a:solidFill>
                  <a:srgbClr val="EEEEEE"/>
                </a:solidFill>
                <a:latin typeface="Lato"/>
                <a:ea typeface="Lato"/>
                <a:cs typeface="Lato"/>
                <a:sym typeface="Lato"/>
              </a:rPr>
              <a:t>Assigns block production slots according to stake</a:t>
            </a:r>
            <a:r>
              <a:rPr baseline="30000" lang="en-GB" sz="1800">
                <a:solidFill>
                  <a:srgbClr val="EEEEEE"/>
                </a:solidFill>
                <a:latin typeface="Lato"/>
                <a:ea typeface="Lato"/>
                <a:cs typeface="Lato"/>
                <a:sym typeface="Lato"/>
              </a:rPr>
              <a:t>1</a:t>
            </a:r>
            <a:r>
              <a:rPr lang="en-GB" sz="1800">
                <a:solidFill>
                  <a:srgbClr val="EEEEEE"/>
                </a:solidFill>
                <a:latin typeface="Lato"/>
                <a:ea typeface="Lato"/>
                <a:cs typeface="Lato"/>
                <a:sym typeface="Lato"/>
              </a:rPr>
              <a:t> using a VRF.</a:t>
            </a:r>
            <a:endParaRPr sz="1800">
              <a:solidFill>
                <a:srgbClr val="EEEEEE"/>
              </a:solidFill>
              <a:latin typeface="Lato"/>
              <a:ea typeface="Lato"/>
              <a:cs typeface="Lato"/>
              <a:sym typeface="Lato"/>
            </a:endParaRPr>
          </a:p>
        </p:txBody>
      </p:sp>
      <p:pic>
        <p:nvPicPr>
          <p:cNvPr id="292" name="Google Shape;292;p45"/>
          <p:cNvPicPr preferRelativeResize="0"/>
          <p:nvPr/>
        </p:nvPicPr>
        <p:blipFill>
          <a:blip r:embed="rId3">
            <a:alphaModFix/>
          </a:blip>
          <a:stretch>
            <a:fillRect/>
          </a:stretch>
        </p:blipFill>
        <p:spPr>
          <a:xfrm>
            <a:off x="7585276" y="3847800"/>
            <a:ext cx="291986" cy="121887"/>
          </a:xfrm>
          <a:prstGeom prst="rect">
            <a:avLst/>
          </a:prstGeom>
          <a:noFill/>
          <a:ln>
            <a:noFill/>
          </a:ln>
        </p:spPr>
      </p:pic>
      <p:sp>
        <p:nvSpPr>
          <p:cNvPr id="293" name="Google Shape;293;p45"/>
          <p:cNvSpPr/>
          <p:nvPr/>
        </p:nvSpPr>
        <p:spPr>
          <a:xfrm>
            <a:off x="1064912" y="3747337"/>
            <a:ext cx="624300" cy="178800"/>
          </a:xfrm>
          <a:prstGeom prst="rect">
            <a:avLst/>
          </a:prstGeom>
          <a:solidFill>
            <a:srgbClr val="EFEFEF"/>
          </a:solidFill>
          <a:ln cap="flat" cmpd="sng" w="9525">
            <a:solidFill>
              <a:srgbClr val="595959"/>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1" i="0" lang="en-GB" sz="1000" u="none" cap="none" strike="noStrike">
                <a:solidFill>
                  <a:srgbClr val="000000"/>
                </a:solidFill>
                <a:latin typeface="Nunito"/>
                <a:ea typeface="Nunito"/>
                <a:cs typeface="Nunito"/>
                <a:sym typeface="Nunito"/>
              </a:rPr>
              <a:t>#69</a:t>
            </a:r>
            <a:endParaRPr b="1" i="0" sz="1000" u="none" cap="none" strike="noStrike">
              <a:solidFill>
                <a:srgbClr val="000000"/>
              </a:solidFill>
              <a:latin typeface="Nunito"/>
              <a:ea typeface="Nunito"/>
              <a:cs typeface="Nunito"/>
              <a:sym typeface="Nunito"/>
            </a:endParaRPr>
          </a:p>
        </p:txBody>
      </p:sp>
      <p:cxnSp>
        <p:nvCxnSpPr>
          <p:cNvPr id="294" name="Google Shape;294;p45"/>
          <p:cNvCxnSpPr>
            <a:stCxn id="293" idx="3"/>
          </p:cNvCxnSpPr>
          <p:nvPr/>
        </p:nvCxnSpPr>
        <p:spPr>
          <a:xfrm>
            <a:off x="1689212" y="3836737"/>
            <a:ext cx="256500" cy="0"/>
          </a:xfrm>
          <a:prstGeom prst="straightConnector1">
            <a:avLst/>
          </a:prstGeom>
          <a:noFill/>
          <a:ln cap="flat" cmpd="sng" w="9525">
            <a:solidFill>
              <a:srgbClr val="595959"/>
            </a:solidFill>
            <a:prstDash val="solid"/>
            <a:round/>
            <a:headEnd len="sm" w="sm" type="none"/>
            <a:tailEnd len="sm" w="sm" type="none"/>
          </a:ln>
        </p:spPr>
      </p:cxnSp>
      <p:cxnSp>
        <p:nvCxnSpPr>
          <p:cNvPr id="295" name="Google Shape;295;p45"/>
          <p:cNvCxnSpPr/>
          <p:nvPr/>
        </p:nvCxnSpPr>
        <p:spPr>
          <a:xfrm>
            <a:off x="2572336" y="3836689"/>
            <a:ext cx="256500" cy="0"/>
          </a:xfrm>
          <a:prstGeom prst="straightConnector1">
            <a:avLst/>
          </a:prstGeom>
          <a:noFill/>
          <a:ln cap="flat" cmpd="sng" w="9525">
            <a:solidFill>
              <a:srgbClr val="595959"/>
            </a:solidFill>
            <a:prstDash val="solid"/>
            <a:round/>
            <a:headEnd len="sm" w="sm" type="none"/>
            <a:tailEnd len="sm" w="sm" type="none"/>
          </a:ln>
        </p:spPr>
      </p:cxnSp>
      <p:sp>
        <p:nvSpPr>
          <p:cNvPr id="296" name="Google Shape;296;p45"/>
          <p:cNvSpPr/>
          <p:nvPr/>
        </p:nvSpPr>
        <p:spPr>
          <a:xfrm>
            <a:off x="2831107" y="3747337"/>
            <a:ext cx="624300" cy="178800"/>
          </a:xfrm>
          <a:prstGeom prst="rect">
            <a:avLst/>
          </a:prstGeom>
          <a:solidFill>
            <a:srgbClr val="EFEFEF"/>
          </a:solidFill>
          <a:ln cap="flat" cmpd="sng" w="9525">
            <a:solidFill>
              <a:srgbClr val="595959"/>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1" i="0" lang="en-GB" sz="1000" u="none" cap="none" strike="noStrike">
                <a:solidFill>
                  <a:srgbClr val="000000"/>
                </a:solidFill>
                <a:latin typeface="Nunito"/>
                <a:ea typeface="Nunito"/>
                <a:cs typeface="Nunito"/>
                <a:sym typeface="Nunito"/>
              </a:rPr>
              <a:t>#71</a:t>
            </a:r>
            <a:endParaRPr b="1" i="0" sz="1000" u="none" cap="none" strike="noStrike">
              <a:solidFill>
                <a:srgbClr val="000000"/>
              </a:solidFill>
              <a:latin typeface="Nunito"/>
              <a:ea typeface="Nunito"/>
              <a:cs typeface="Nunito"/>
              <a:sym typeface="Nunito"/>
            </a:endParaRPr>
          </a:p>
        </p:txBody>
      </p:sp>
      <p:cxnSp>
        <p:nvCxnSpPr>
          <p:cNvPr id="297" name="Google Shape;297;p45"/>
          <p:cNvCxnSpPr>
            <a:stCxn id="296" idx="3"/>
          </p:cNvCxnSpPr>
          <p:nvPr/>
        </p:nvCxnSpPr>
        <p:spPr>
          <a:xfrm>
            <a:off x="3455407" y="3836737"/>
            <a:ext cx="256500" cy="0"/>
          </a:xfrm>
          <a:prstGeom prst="straightConnector1">
            <a:avLst/>
          </a:prstGeom>
          <a:noFill/>
          <a:ln cap="flat" cmpd="sng" w="9525">
            <a:solidFill>
              <a:srgbClr val="595959"/>
            </a:solidFill>
            <a:prstDash val="solid"/>
            <a:round/>
            <a:headEnd len="sm" w="sm" type="none"/>
            <a:tailEnd len="sm" w="sm" type="none"/>
          </a:ln>
        </p:spPr>
      </p:cxnSp>
      <p:sp>
        <p:nvSpPr>
          <p:cNvPr id="298" name="Google Shape;298;p45"/>
          <p:cNvSpPr/>
          <p:nvPr/>
        </p:nvSpPr>
        <p:spPr>
          <a:xfrm>
            <a:off x="3714204" y="3747337"/>
            <a:ext cx="624300" cy="178800"/>
          </a:xfrm>
          <a:prstGeom prst="rect">
            <a:avLst/>
          </a:prstGeom>
          <a:solidFill>
            <a:srgbClr val="EFEFEF"/>
          </a:solidFill>
          <a:ln cap="flat" cmpd="sng" w="9525">
            <a:solidFill>
              <a:srgbClr val="595959"/>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1" i="0" lang="en-GB" sz="1000" u="none" cap="none" strike="noStrike">
                <a:solidFill>
                  <a:srgbClr val="000000"/>
                </a:solidFill>
                <a:latin typeface="Nunito"/>
                <a:ea typeface="Nunito"/>
                <a:cs typeface="Nunito"/>
                <a:sym typeface="Nunito"/>
              </a:rPr>
              <a:t>#72</a:t>
            </a:r>
            <a:endParaRPr b="1" i="0" sz="1000" u="none" cap="none" strike="noStrike">
              <a:solidFill>
                <a:srgbClr val="000000"/>
              </a:solidFill>
              <a:latin typeface="Nunito"/>
              <a:ea typeface="Nunito"/>
              <a:cs typeface="Nunito"/>
              <a:sym typeface="Nunito"/>
            </a:endParaRPr>
          </a:p>
        </p:txBody>
      </p:sp>
      <p:cxnSp>
        <p:nvCxnSpPr>
          <p:cNvPr id="299" name="Google Shape;299;p45"/>
          <p:cNvCxnSpPr>
            <a:stCxn id="298" idx="3"/>
          </p:cNvCxnSpPr>
          <p:nvPr/>
        </p:nvCxnSpPr>
        <p:spPr>
          <a:xfrm>
            <a:off x="4338504" y="3836737"/>
            <a:ext cx="256500" cy="0"/>
          </a:xfrm>
          <a:prstGeom prst="straightConnector1">
            <a:avLst/>
          </a:prstGeom>
          <a:noFill/>
          <a:ln cap="flat" cmpd="sng" w="9525">
            <a:solidFill>
              <a:srgbClr val="595959"/>
            </a:solidFill>
            <a:prstDash val="solid"/>
            <a:round/>
            <a:headEnd len="sm" w="sm" type="none"/>
            <a:tailEnd len="sm" w="sm" type="none"/>
          </a:ln>
        </p:spPr>
      </p:cxnSp>
      <p:sp>
        <p:nvSpPr>
          <p:cNvPr id="300" name="Google Shape;300;p45"/>
          <p:cNvSpPr/>
          <p:nvPr/>
        </p:nvSpPr>
        <p:spPr>
          <a:xfrm>
            <a:off x="4597301" y="3747337"/>
            <a:ext cx="624300" cy="178800"/>
          </a:xfrm>
          <a:prstGeom prst="rect">
            <a:avLst/>
          </a:prstGeom>
          <a:solidFill>
            <a:srgbClr val="EFEFEF"/>
          </a:solidFill>
          <a:ln cap="flat" cmpd="sng" w="9525">
            <a:solidFill>
              <a:srgbClr val="595959"/>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1" i="0" lang="en-GB" sz="1000" u="none" cap="none" strike="noStrike">
                <a:solidFill>
                  <a:srgbClr val="000000"/>
                </a:solidFill>
                <a:latin typeface="Nunito"/>
                <a:ea typeface="Nunito"/>
                <a:cs typeface="Nunito"/>
                <a:sym typeface="Nunito"/>
              </a:rPr>
              <a:t>#73</a:t>
            </a:r>
            <a:endParaRPr b="1" i="0" sz="1000" u="none" cap="none" strike="noStrike">
              <a:solidFill>
                <a:srgbClr val="000000"/>
              </a:solidFill>
              <a:latin typeface="Nunito"/>
              <a:ea typeface="Nunito"/>
              <a:cs typeface="Nunito"/>
              <a:sym typeface="Nunito"/>
            </a:endParaRPr>
          </a:p>
        </p:txBody>
      </p:sp>
      <p:cxnSp>
        <p:nvCxnSpPr>
          <p:cNvPr id="301" name="Google Shape;301;p45"/>
          <p:cNvCxnSpPr>
            <a:stCxn id="300" idx="3"/>
          </p:cNvCxnSpPr>
          <p:nvPr/>
        </p:nvCxnSpPr>
        <p:spPr>
          <a:xfrm>
            <a:off x="5221601" y="3836737"/>
            <a:ext cx="256500" cy="0"/>
          </a:xfrm>
          <a:prstGeom prst="straightConnector1">
            <a:avLst/>
          </a:prstGeom>
          <a:noFill/>
          <a:ln cap="flat" cmpd="sng" w="9525">
            <a:solidFill>
              <a:srgbClr val="595959"/>
            </a:solidFill>
            <a:prstDash val="solid"/>
            <a:round/>
            <a:headEnd len="sm" w="sm" type="none"/>
            <a:tailEnd len="sm" w="sm" type="none"/>
          </a:ln>
        </p:spPr>
      </p:cxnSp>
      <p:sp>
        <p:nvSpPr>
          <p:cNvPr id="302" name="Google Shape;302;p45"/>
          <p:cNvSpPr/>
          <p:nvPr/>
        </p:nvSpPr>
        <p:spPr>
          <a:xfrm>
            <a:off x="5480398" y="3747337"/>
            <a:ext cx="624300" cy="178800"/>
          </a:xfrm>
          <a:prstGeom prst="rect">
            <a:avLst/>
          </a:prstGeom>
          <a:solidFill>
            <a:srgbClr val="EFEFEF"/>
          </a:solidFill>
          <a:ln cap="flat" cmpd="sng" w="9525">
            <a:solidFill>
              <a:srgbClr val="595959"/>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1" i="0" lang="en-GB" sz="1000" u="none" cap="none" strike="noStrike">
                <a:solidFill>
                  <a:srgbClr val="000000"/>
                </a:solidFill>
                <a:latin typeface="Nunito"/>
                <a:ea typeface="Nunito"/>
                <a:cs typeface="Nunito"/>
                <a:sym typeface="Nunito"/>
              </a:rPr>
              <a:t>#74</a:t>
            </a:r>
            <a:endParaRPr b="1" i="0" sz="1000" u="none" cap="none" strike="noStrike">
              <a:solidFill>
                <a:srgbClr val="000000"/>
              </a:solidFill>
              <a:latin typeface="Nunito"/>
              <a:ea typeface="Nunito"/>
              <a:cs typeface="Nunito"/>
              <a:sym typeface="Nunito"/>
            </a:endParaRPr>
          </a:p>
        </p:txBody>
      </p:sp>
      <p:cxnSp>
        <p:nvCxnSpPr>
          <p:cNvPr id="303" name="Google Shape;303;p45"/>
          <p:cNvCxnSpPr>
            <a:stCxn id="302" idx="3"/>
          </p:cNvCxnSpPr>
          <p:nvPr/>
        </p:nvCxnSpPr>
        <p:spPr>
          <a:xfrm>
            <a:off x="6104698" y="3836737"/>
            <a:ext cx="256500" cy="0"/>
          </a:xfrm>
          <a:prstGeom prst="straightConnector1">
            <a:avLst/>
          </a:prstGeom>
          <a:noFill/>
          <a:ln cap="flat" cmpd="sng" w="9525">
            <a:solidFill>
              <a:srgbClr val="595959"/>
            </a:solidFill>
            <a:prstDash val="solid"/>
            <a:round/>
            <a:headEnd len="sm" w="sm" type="none"/>
            <a:tailEnd len="sm" w="sm" type="none"/>
          </a:ln>
        </p:spPr>
      </p:cxnSp>
      <p:cxnSp>
        <p:nvCxnSpPr>
          <p:cNvPr id="304" name="Google Shape;304;p45"/>
          <p:cNvCxnSpPr/>
          <p:nvPr/>
        </p:nvCxnSpPr>
        <p:spPr>
          <a:xfrm>
            <a:off x="6987822" y="3836689"/>
            <a:ext cx="256500" cy="0"/>
          </a:xfrm>
          <a:prstGeom prst="straightConnector1">
            <a:avLst/>
          </a:prstGeom>
          <a:noFill/>
          <a:ln cap="flat" cmpd="sng" w="9525">
            <a:solidFill>
              <a:srgbClr val="595959"/>
            </a:solidFill>
            <a:prstDash val="solid"/>
            <a:round/>
            <a:headEnd len="sm" w="sm" type="none"/>
            <a:tailEnd len="sm" w="sm" type="none"/>
          </a:ln>
        </p:spPr>
      </p:cxnSp>
      <p:sp>
        <p:nvSpPr>
          <p:cNvPr id="305" name="Google Shape;305;p45"/>
          <p:cNvSpPr/>
          <p:nvPr/>
        </p:nvSpPr>
        <p:spPr>
          <a:xfrm>
            <a:off x="7246592" y="3747337"/>
            <a:ext cx="624300" cy="178800"/>
          </a:xfrm>
          <a:prstGeom prst="rect">
            <a:avLst/>
          </a:prstGeom>
          <a:solidFill>
            <a:srgbClr val="EFEFEF"/>
          </a:solidFill>
          <a:ln cap="flat" cmpd="sng" w="9525">
            <a:solidFill>
              <a:srgbClr val="595959"/>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1" i="0" lang="en-GB" sz="1000" u="none" cap="none" strike="noStrike">
                <a:solidFill>
                  <a:srgbClr val="000000"/>
                </a:solidFill>
                <a:latin typeface="Nunito"/>
                <a:ea typeface="Nunito"/>
                <a:cs typeface="Nunito"/>
                <a:sym typeface="Nunito"/>
              </a:rPr>
              <a:t>#76</a:t>
            </a:r>
            <a:endParaRPr b="1" i="0" sz="1000" u="none" cap="none" strike="noStrike">
              <a:solidFill>
                <a:srgbClr val="000000"/>
              </a:solidFill>
              <a:latin typeface="Nunito"/>
              <a:ea typeface="Nunito"/>
              <a:cs typeface="Nunito"/>
              <a:sym typeface="Nunito"/>
            </a:endParaRPr>
          </a:p>
        </p:txBody>
      </p:sp>
      <p:cxnSp>
        <p:nvCxnSpPr>
          <p:cNvPr id="306" name="Google Shape;306;p45"/>
          <p:cNvCxnSpPr>
            <a:stCxn id="305" idx="3"/>
          </p:cNvCxnSpPr>
          <p:nvPr/>
        </p:nvCxnSpPr>
        <p:spPr>
          <a:xfrm>
            <a:off x="7870892" y="3836737"/>
            <a:ext cx="256500" cy="0"/>
          </a:xfrm>
          <a:prstGeom prst="straightConnector1">
            <a:avLst/>
          </a:prstGeom>
          <a:noFill/>
          <a:ln cap="flat" cmpd="sng" w="9525">
            <a:solidFill>
              <a:srgbClr val="595959"/>
            </a:solidFill>
            <a:prstDash val="solid"/>
            <a:round/>
            <a:headEnd len="sm" w="sm" type="none"/>
            <a:tailEnd len="sm" w="sm" type="none"/>
          </a:ln>
        </p:spPr>
      </p:cxnSp>
      <p:sp>
        <p:nvSpPr>
          <p:cNvPr id="307" name="Google Shape;307;p45"/>
          <p:cNvSpPr/>
          <p:nvPr/>
        </p:nvSpPr>
        <p:spPr>
          <a:xfrm>
            <a:off x="1948010" y="3747337"/>
            <a:ext cx="624300" cy="178800"/>
          </a:xfrm>
          <a:prstGeom prst="rect">
            <a:avLst/>
          </a:prstGeom>
          <a:solidFill>
            <a:srgbClr val="EFEFEF"/>
          </a:solidFill>
          <a:ln cap="flat" cmpd="sng" w="9525">
            <a:solidFill>
              <a:srgbClr val="595959"/>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1" i="0" lang="en-GB" sz="1000" u="none" cap="none" strike="noStrike">
                <a:solidFill>
                  <a:srgbClr val="000000"/>
                </a:solidFill>
                <a:latin typeface="Nunito"/>
                <a:ea typeface="Nunito"/>
                <a:cs typeface="Nunito"/>
                <a:sym typeface="Nunito"/>
              </a:rPr>
              <a:t>#</a:t>
            </a:r>
            <a:r>
              <a:rPr b="1" lang="en-GB" sz="1000">
                <a:latin typeface="Nunito"/>
                <a:ea typeface="Nunito"/>
                <a:cs typeface="Nunito"/>
                <a:sym typeface="Nunito"/>
              </a:rPr>
              <a:t>70</a:t>
            </a:r>
            <a:endParaRPr b="1" i="0" sz="1000" u="none" cap="none" strike="noStrike">
              <a:solidFill>
                <a:srgbClr val="000000"/>
              </a:solidFill>
              <a:latin typeface="Nunito"/>
              <a:ea typeface="Nunito"/>
              <a:cs typeface="Nunito"/>
              <a:sym typeface="Nunito"/>
            </a:endParaRPr>
          </a:p>
        </p:txBody>
      </p:sp>
      <p:sp>
        <p:nvSpPr>
          <p:cNvPr id="308" name="Google Shape;308;p45"/>
          <p:cNvSpPr/>
          <p:nvPr/>
        </p:nvSpPr>
        <p:spPr>
          <a:xfrm>
            <a:off x="6363495" y="3747328"/>
            <a:ext cx="624300" cy="178800"/>
          </a:xfrm>
          <a:prstGeom prst="rect">
            <a:avLst/>
          </a:prstGeom>
          <a:solidFill>
            <a:srgbClr val="EFEFEF"/>
          </a:solidFill>
          <a:ln cap="flat" cmpd="sng" w="9525">
            <a:solidFill>
              <a:srgbClr val="595959"/>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1" i="0" lang="en-GB" sz="1000" u="none" cap="none" strike="noStrike">
                <a:solidFill>
                  <a:srgbClr val="000000"/>
                </a:solidFill>
                <a:latin typeface="Nunito"/>
                <a:ea typeface="Nunito"/>
                <a:cs typeface="Nunito"/>
                <a:sym typeface="Nunito"/>
              </a:rPr>
              <a:t>#7</a:t>
            </a:r>
            <a:r>
              <a:rPr b="1" lang="en-GB" sz="1000">
                <a:latin typeface="Nunito"/>
                <a:ea typeface="Nunito"/>
                <a:cs typeface="Nunito"/>
                <a:sym typeface="Nunito"/>
              </a:rPr>
              <a:t>5</a:t>
            </a:r>
            <a:endParaRPr b="1" i="0" sz="1000" u="none" cap="none" strike="noStrike">
              <a:solidFill>
                <a:srgbClr val="000000"/>
              </a:solidFill>
              <a:latin typeface="Nunito"/>
              <a:ea typeface="Nunito"/>
              <a:cs typeface="Nunito"/>
              <a:sym typeface="Nunito"/>
            </a:endParaRPr>
          </a:p>
        </p:txBody>
      </p:sp>
      <p:sp>
        <p:nvSpPr>
          <p:cNvPr id="309" name="Google Shape;309;p45"/>
          <p:cNvSpPr/>
          <p:nvPr/>
        </p:nvSpPr>
        <p:spPr>
          <a:xfrm>
            <a:off x="2096941" y="3119800"/>
            <a:ext cx="4320900" cy="3354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Montserrat SemiBold"/>
                <a:ea typeface="Montserrat SemiBold"/>
                <a:cs typeface="Montserrat SemiBold"/>
                <a:sym typeface="Montserrat SemiBold"/>
              </a:rPr>
              <a:t>Validator Set</a:t>
            </a:r>
            <a:endParaRPr>
              <a:latin typeface="Montserrat SemiBold"/>
              <a:ea typeface="Montserrat SemiBold"/>
              <a:cs typeface="Montserrat SemiBold"/>
              <a:sym typeface="Montserrat SemiBold"/>
            </a:endParaRPr>
          </a:p>
        </p:txBody>
      </p:sp>
      <p:cxnSp>
        <p:nvCxnSpPr>
          <p:cNvPr id="310" name="Google Shape;310;p45"/>
          <p:cNvCxnSpPr>
            <a:stCxn id="309" idx="2"/>
            <a:endCxn id="293" idx="0"/>
          </p:cNvCxnSpPr>
          <p:nvPr/>
        </p:nvCxnSpPr>
        <p:spPr>
          <a:xfrm flipH="1">
            <a:off x="1377091" y="3455200"/>
            <a:ext cx="2880300" cy="292200"/>
          </a:xfrm>
          <a:prstGeom prst="straightConnector1">
            <a:avLst/>
          </a:prstGeom>
          <a:noFill/>
          <a:ln cap="flat" cmpd="sng" w="9525">
            <a:solidFill>
              <a:srgbClr val="595959"/>
            </a:solidFill>
            <a:prstDash val="solid"/>
            <a:round/>
            <a:headEnd len="med" w="med" type="none"/>
            <a:tailEnd len="med" w="med" type="triangle"/>
          </a:ln>
        </p:spPr>
      </p:cxnSp>
      <p:cxnSp>
        <p:nvCxnSpPr>
          <p:cNvPr id="311" name="Google Shape;311;p45"/>
          <p:cNvCxnSpPr>
            <a:stCxn id="309" idx="2"/>
            <a:endCxn id="307" idx="0"/>
          </p:cNvCxnSpPr>
          <p:nvPr/>
        </p:nvCxnSpPr>
        <p:spPr>
          <a:xfrm flipH="1">
            <a:off x="2260291" y="3455200"/>
            <a:ext cx="1997100" cy="292200"/>
          </a:xfrm>
          <a:prstGeom prst="straightConnector1">
            <a:avLst/>
          </a:prstGeom>
          <a:noFill/>
          <a:ln cap="flat" cmpd="sng" w="9525">
            <a:solidFill>
              <a:srgbClr val="595959"/>
            </a:solidFill>
            <a:prstDash val="solid"/>
            <a:round/>
            <a:headEnd len="med" w="med" type="none"/>
            <a:tailEnd len="med" w="med" type="triangle"/>
          </a:ln>
        </p:spPr>
      </p:cxnSp>
      <p:cxnSp>
        <p:nvCxnSpPr>
          <p:cNvPr id="312" name="Google Shape;312;p45"/>
          <p:cNvCxnSpPr>
            <a:stCxn id="309" idx="2"/>
            <a:endCxn id="296" idx="0"/>
          </p:cNvCxnSpPr>
          <p:nvPr/>
        </p:nvCxnSpPr>
        <p:spPr>
          <a:xfrm flipH="1">
            <a:off x="3143191" y="3455200"/>
            <a:ext cx="1114200" cy="292200"/>
          </a:xfrm>
          <a:prstGeom prst="straightConnector1">
            <a:avLst/>
          </a:prstGeom>
          <a:noFill/>
          <a:ln cap="flat" cmpd="sng" w="9525">
            <a:solidFill>
              <a:srgbClr val="595959"/>
            </a:solidFill>
            <a:prstDash val="solid"/>
            <a:round/>
            <a:headEnd len="med" w="med" type="none"/>
            <a:tailEnd len="med" w="med" type="triangle"/>
          </a:ln>
        </p:spPr>
      </p:cxnSp>
      <p:cxnSp>
        <p:nvCxnSpPr>
          <p:cNvPr id="313" name="Google Shape;313;p45"/>
          <p:cNvCxnSpPr>
            <a:stCxn id="309" idx="2"/>
            <a:endCxn id="298" idx="0"/>
          </p:cNvCxnSpPr>
          <p:nvPr/>
        </p:nvCxnSpPr>
        <p:spPr>
          <a:xfrm flipH="1">
            <a:off x="4026391" y="3455200"/>
            <a:ext cx="231000" cy="292200"/>
          </a:xfrm>
          <a:prstGeom prst="straightConnector1">
            <a:avLst/>
          </a:prstGeom>
          <a:noFill/>
          <a:ln cap="flat" cmpd="sng" w="9525">
            <a:solidFill>
              <a:srgbClr val="595959"/>
            </a:solidFill>
            <a:prstDash val="solid"/>
            <a:round/>
            <a:headEnd len="med" w="med" type="none"/>
            <a:tailEnd len="med" w="med" type="triangle"/>
          </a:ln>
        </p:spPr>
      </p:cxnSp>
      <p:cxnSp>
        <p:nvCxnSpPr>
          <p:cNvPr id="314" name="Google Shape;314;p45"/>
          <p:cNvCxnSpPr>
            <a:stCxn id="309" idx="2"/>
            <a:endCxn id="300" idx="0"/>
          </p:cNvCxnSpPr>
          <p:nvPr/>
        </p:nvCxnSpPr>
        <p:spPr>
          <a:xfrm>
            <a:off x="4257391" y="3455200"/>
            <a:ext cx="652200" cy="292200"/>
          </a:xfrm>
          <a:prstGeom prst="straightConnector1">
            <a:avLst/>
          </a:prstGeom>
          <a:noFill/>
          <a:ln cap="flat" cmpd="sng" w="9525">
            <a:solidFill>
              <a:srgbClr val="595959"/>
            </a:solidFill>
            <a:prstDash val="solid"/>
            <a:round/>
            <a:headEnd len="med" w="med" type="none"/>
            <a:tailEnd len="med" w="med" type="triangle"/>
          </a:ln>
        </p:spPr>
      </p:cxnSp>
      <p:cxnSp>
        <p:nvCxnSpPr>
          <p:cNvPr id="315" name="Google Shape;315;p45"/>
          <p:cNvCxnSpPr>
            <a:stCxn id="309" idx="2"/>
            <a:endCxn id="302" idx="0"/>
          </p:cNvCxnSpPr>
          <p:nvPr/>
        </p:nvCxnSpPr>
        <p:spPr>
          <a:xfrm>
            <a:off x="4257391" y="3455200"/>
            <a:ext cx="1535100" cy="292200"/>
          </a:xfrm>
          <a:prstGeom prst="straightConnector1">
            <a:avLst/>
          </a:prstGeom>
          <a:noFill/>
          <a:ln cap="flat" cmpd="sng" w="9525">
            <a:solidFill>
              <a:srgbClr val="595959"/>
            </a:solidFill>
            <a:prstDash val="solid"/>
            <a:round/>
            <a:headEnd len="med" w="med" type="none"/>
            <a:tailEnd len="med" w="med" type="triangle"/>
          </a:ln>
        </p:spPr>
      </p:cxnSp>
      <p:cxnSp>
        <p:nvCxnSpPr>
          <p:cNvPr id="316" name="Google Shape;316;p45"/>
          <p:cNvCxnSpPr>
            <a:stCxn id="309" idx="2"/>
            <a:endCxn id="308" idx="0"/>
          </p:cNvCxnSpPr>
          <p:nvPr/>
        </p:nvCxnSpPr>
        <p:spPr>
          <a:xfrm>
            <a:off x="4257391" y="3455200"/>
            <a:ext cx="2418300" cy="292200"/>
          </a:xfrm>
          <a:prstGeom prst="straightConnector1">
            <a:avLst/>
          </a:prstGeom>
          <a:noFill/>
          <a:ln cap="flat" cmpd="sng" w="9525">
            <a:solidFill>
              <a:srgbClr val="595959"/>
            </a:solidFill>
            <a:prstDash val="solid"/>
            <a:round/>
            <a:headEnd len="med" w="med" type="none"/>
            <a:tailEnd len="med" w="med" type="triangle"/>
          </a:ln>
        </p:spPr>
      </p:cxnSp>
      <p:cxnSp>
        <p:nvCxnSpPr>
          <p:cNvPr id="317" name="Google Shape;317;p45"/>
          <p:cNvCxnSpPr>
            <a:stCxn id="309" idx="2"/>
            <a:endCxn id="305" idx="0"/>
          </p:cNvCxnSpPr>
          <p:nvPr/>
        </p:nvCxnSpPr>
        <p:spPr>
          <a:xfrm>
            <a:off x="4257391" y="3455200"/>
            <a:ext cx="3301500" cy="292200"/>
          </a:xfrm>
          <a:prstGeom prst="straightConnector1">
            <a:avLst/>
          </a:prstGeom>
          <a:noFill/>
          <a:ln cap="flat" cmpd="sng" w="9525">
            <a:solidFill>
              <a:srgbClr val="595959"/>
            </a:solidFill>
            <a:prstDash val="solid"/>
            <a:round/>
            <a:headEnd len="med" w="med" type="none"/>
            <a:tailEnd len="med" w="med" type="triangle"/>
          </a:ln>
        </p:spPr>
      </p:cxnSp>
      <p:sp>
        <p:nvSpPr>
          <p:cNvPr id="318" name="Google Shape;318;p45"/>
          <p:cNvSpPr txBox="1"/>
          <p:nvPr/>
        </p:nvSpPr>
        <p:spPr>
          <a:xfrm>
            <a:off x="792700" y="4506725"/>
            <a:ext cx="7533300" cy="531000"/>
          </a:xfrm>
          <a:prstGeom prst="rect">
            <a:avLst/>
          </a:prstGeom>
          <a:noFill/>
          <a:ln>
            <a:noFill/>
          </a:ln>
        </p:spPr>
        <p:txBody>
          <a:bodyPr anchorCtr="0" anchor="t" bIns="91425" lIns="91425" spcFirstLastPara="1" rIns="91425" wrap="square" tIns="91425">
            <a:noAutofit/>
          </a:bodyPr>
          <a:lstStyle/>
          <a:p>
            <a:pPr indent="-298450" lvl="0" marL="457200" rtl="0" algn="l">
              <a:spcBef>
                <a:spcPts val="0"/>
              </a:spcBef>
              <a:spcAft>
                <a:spcPts val="0"/>
              </a:spcAft>
              <a:buClr>
                <a:srgbClr val="EEEEEE"/>
              </a:buClr>
              <a:buSzPts val="1100"/>
              <a:buFont typeface="Lato"/>
              <a:buAutoNum type="arabicPeriod"/>
            </a:pPr>
            <a:r>
              <a:rPr lang="en-GB" sz="1100">
                <a:solidFill>
                  <a:srgbClr val="EEEEEE"/>
                </a:solidFill>
                <a:latin typeface="Lato"/>
                <a:ea typeface="Lato"/>
                <a:cs typeface="Lato"/>
                <a:sym typeface="Lato"/>
              </a:rPr>
              <a:t>As we’ll soon learn, each validator should have more or less equal stake and therefore be assigned block production in an equivalent ratio to other validators.</a:t>
            </a:r>
            <a:endParaRPr sz="1100">
              <a:solidFill>
                <a:srgbClr val="EEEEEE"/>
              </a:solidFill>
              <a:latin typeface="Lato"/>
              <a:ea typeface="Lato"/>
              <a:cs typeface="Lato"/>
              <a:sym typeface="Lato"/>
            </a:endParaRPr>
          </a:p>
        </p:txBody>
      </p:sp>
      <p:sp>
        <p:nvSpPr>
          <p:cNvPr id="319" name="Google Shape;319;p45"/>
          <p:cNvSpPr/>
          <p:nvPr/>
        </p:nvSpPr>
        <p:spPr>
          <a:xfrm>
            <a:off x="1397300" y="3926050"/>
            <a:ext cx="291900" cy="291900"/>
          </a:xfrm>
          <a:prstGeom prst="smileyFace">
            <a:avLst>
              <a:gd fmla="val 4653" name="adj"/>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45"/>
          <p:cNvSpPr/>
          <p:nvPr/>
        </p:nvSpPr>
        <p:spPr>
          <a:xfrm>
            <a:off x="2334900" y="3926000"/>
            <a:ext cx="291900" cy="291900"/>
          </a:xfrm>
          <a:prstGeom prst="smileyFace">
            <a:avLst>
              <a:gd fmla="val 4653" name="adj"/>
            </a:avLst>
          </a:prstGeom>
          <a:solidFill>
            <a:schemeClr val="accent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45"/>
          <p:cNvSpPr/>
          <p:nvPr/>
        </p:nvSpPr>
        <p:spPr>
          <a:xfrm>
            <a:off x="3226950" y="3926050"/>
            <a:ext cx="291900" cy="291900"/>
          </a:xfrm>
          <a:prstGeom prst="smileyFace">
            <a:avLst>
              <a:gd fmla="val 4653" name="adj"/>
            </a:avLst>
          </a:pr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325" name="Shape 325"/>
        <p:cNvGrpSpPr/>
        <p:nvPr/>
      </p:nvGrpSpPr>
      <p:grpSpPr>
        <a:xfrm>
          <a:off x="0" y="0"/>
          <a:ext cx="0" cy="0"/>
          <a:chOff x="0" y="0"/>
          <a:chExt cx="0" cy="0"/>
        </a:xfrm>
      </p:grpSpPr>
      <p:sp>
        <p:nvSpPr>
          <p:cNvPr id="326" name="Google Shape;326;p46"/>
          <p:cNvSpPr txBox="1"/>
          <p:nvPr/>
        </p:nvSpPr>
        <p:spPr>
          <a:xfrm>
            <a:off x="310296" y="256980"/>
            <a:ext cx="3542400" cy="69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rgbClr val="EEEEEE"/>
                </a:solidFill>
                <a:latin typeface="Montserrat SemiBold"/>
                <a:ea typeface="Montserrat SemiBold"/>
                <a:cs typeface="Montserrat SemiBold"/>
                <a:sym typeface="Montserrat SemiBold"/>
              </a:rPr>
              <a:t>GRANDPA</a:t>
            </a:r>
            <a:endParaRPr sz="1800">
              <a:solidFill>
                <a:srgbClr val="EEEEEE"/>
              </a:solidFill>
              <a:latin typeface="Montserrat SemiBold"/>
              <a:ea typeface="Montserrat SemiBold"/>
              <a:cs typeface="Montserrat SemiBold"/>
              <a:sym typeface="Montserrat SemiBold"/>
            </a:endParaRPr>
          </a:p>
        </p:txBody>
      </p:sp>
      <p:sp>
        <p:nvSpPr>
          <p:cNvPr id="327" name="Google Shape;327;p46"/>
          <p:cNvSpPr txBox="1"/>
          <p:nvPr/>
        </p:nvSpPr>
        <p:spPr>
          <a:xfrm>
            <a:off x="464700" y="1029175"/>
            <a:ext cx="8262900" cy="376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rgbClr val="EEEEEE"/>
              </a:solidFill>
              <a:latin typeface="Lato"/>
              <a:ea typeface="Lato"/>
              <a:cs typeface="Lato"/>
              <a:sym typeface="Lato"/>
            </a:endParaRPr>
          </a:p>
          <a:p>
            <a:pPr indent="-342900" lvl="0" marL="457200" rtl="0" algn="l">
              <a:spcBef>
                <a:spcPts val="0"/>
              </a:spcBef>
              <a:spcAft>
                <a:spcPts val="0"/>
              </a:spcAft>
              <a:buClr>
                <a:srgbClr val="EEEEEE"/>
              </a:buClr>
              <a:buSzPts val="1800"/>
              <a:buFont typeface="Lato"/>
              <a:buChar char="-"/>
            </a:pPr>
            <a:r>
              <a:rPr b="1" lang="en-GB" sz="1800">
                <a:solidFill>
                  <a:srgbClr val="EEEEEE"/>
                </a:solidFill>
                <a:latin typeface="Lato"/>
                <a:ea typeface="Lato"/>
                <a:cs typeface="Lato"/>
                <a:sym typeface="Lato"/>
              </a:rPr>
              <a:t>G</a:t>
            </a:r>
            <a:r>
              <a:rPr lang="en-GB" sz="1800">
                <a:solidFill>
                  <a:srgbClr val="EEEEEE"/>
                </a:solidFill>
                <a:latin typeface="Lato"/>
                <a:ea typeface="Lato"/>
                <a:cs typeface="Lato"/>
                <a:sym typeface="Lato"/>
              </a:rPr>
              <a:t>HOST-based </a:t>
            </a:r>
            <a:r>
              <a:rPr b="1" lang="en-GB" sz="1800">
                <a:solidFill>
                  <a:srgbClr val="EEEEEE"/>
                </a:solidFill>
                <a:latin typeface="Lato"/>
                <a:ea typeface="Lato"/>
                <a:cs typeface="Lato"/>
                <a:sym typeface="Lato"/>
              </a:rPr>
              <a:t>R</a:t>
            </a:r>
            <a:r>
              <a:rPr lang="en-GB" sz="1800">
                <a:solidFill>
                  <a:srgbClr val="EEEEEE"/>
                </a:solidFill>
                <a:latin typeface="Lato"/>
                <a:ea typeface="Lato"/>
                <a:cs typeface="Lato"/>
                <a:sym typeface="Lato"/>
              </a:rPr>
              <a:t>ecursive  </a:t>
            </a:r>
            <a:r>
              <a:rPr b="1" lang="en-GB" sz="1800">
                <a:solidFill>
                  <a:srgbClr val="EEEEEE"/>
                </a:solidFill>
                <a:latin typeface="Lato"/>
                <a:ea typeface="Lato"/>
                <a:cs typeface="Lato"/>
                <a:sym typeface="Lato"/>
              </a:rPr>
              <a:t>An</a:t>
            </a:r>
            <a:r>
              <a:rPr lang="en-GB" sz="1800">
                <a:solidFill>
                  <a:srgbClr val="EEEEEE"/>
                </a:solidFill>
                <a:latin typeface="Lato"/>
                <a:ea typeface="Lato"/>
                <a:cs typeface="Lato"/>
                <a:sym typeface="Lato"/>
              </a:rPr>
              <a:t>cestor </a:t>
            </a:r>
            <a:r>
              <a:rPr b="1" lang="en-GB" sz="1800">
                <a:solidFill>
                  <a:srgbClr val="EEEEEE"/>
                </a:solidFill>
                <a:latin typeface="Lato"/>
                <a:ea typeface="Lato"/>
                <a:cs typeface="Lato"/>
                <a:sym typeface="Lato"/>
              </a:rPr>
              <a:t>D</a:t>
            </a:r>
            <a:r>
              <a:rPr lang="en-GB" sz="1800">
                <a:solidFill>
                  <a:srgbClr val="EEEEEE"/>
                </a:solidFill>
                <a:latin typeface="Lato"/>
                <a:ea typeface="Lato"/>
                <a:cs typeface="Lato"/>
                <a:sym typeface="Lato"/>
              </a:rPr>
              <a:t>erived </a:t>
            </a:r>
            <a:r>
              <a:rPr b="1" lang="en-GB" sz="1800">
                <a:solidFill>
                  <a:srgbClr val="EEEEEE"/>
                </a:solidFill>
                <a:latin typeface="Lato"/>
                <a:ea typeface="Lato"/>
                <a:cs typeface="Lato"/>
                <a:sym typeface="Lato"/>
              </a:rPr>
              <a:t>P</a:t>
            </a:r>
            <a:r>
              <a:rPr lang="en-GB" sz="1800">
                <a:solidFill>
                  <a:srgbClr val="EEEEEE"/>
                </a:solidFill>
                <a:latin typeface="Lato"/>
                <a:ea typeface="Lato"/>
                <a:cs typeface="Lato"/>
                <a:sym typeface="Lato"/>
              </a:rPr>
              <a:t>refix </a:t>
            </a:r>
            <a:r>
              <a:rPr b="1" lang="en-GB" sz="1800">
                <a:solidFill>
                  <a:srgbClr val="EEEEEE"/>
                </a:solidFill>
                <a:latin typeface="Lato"/>
                <a:ea typeface="Lato"/>
                <a:cs typeface="Lato"/>
                <a:sym typeface="Lato"/>
              </a:rPr>
              <a:t>A</a:t>
            </a:r>
            <a:r>
              <a:rPr lang="en-GB" sz="1800">
                <a:solidFill>
                  <a:srgbClr val="EEEEEE"/>
                </a:solidFill>
                <a:latin typeface="Lato"/>
                <a:ea typeface="Lato"/>
                <a:cs typeface="Lato"/>
                <a:sym typeface="Lato"/>
              </a:rPr>
              <a:t>greement (GRANDPA).</a:t>
            </a:r>
            <a:endParaRPr sz="1800">
              <a:solidFill>
                <a:srgbClr val="EEEEEE"/>
              </a:solidFill>
              <a:latin typeface="Lato"/>
              <a:ea typeface="Lato"/>
              <a:cs typeface="Lato"/>
              <a:sym typeface="Lato"/>
            </a:endParaRPr>
          </a:p>
          <a:p>
            <a:pPr indent="0" lvl="0" marL="457200" rtl="0" algn="l">
              <a:spcBef>
                <a:spcPts val="0"/>
              </a:spcBef>
              <a:spcAft>
                <a:spcPts val="0"/>
              </a:spcAft>
              <a:buNone/>
            </a:pPr>
            <a:r>
              <a:t/>
            </a:r>
            <a:endParaRPr sz="1800">
              <a:solidFill>
                <a:srgbClr val="EEEEEE"/>
              </a:solidFill>
              <a:latin typeface="Lato"/>
              <a:ea typeface="Lato"/>
              <a:cs typeface="Lato"/>
              <a:sym typeface="Lato"/>
            </a:endParaRPr>
          </a:p>
          <a:p>
            <a:pPr indent="-342900" lvl="0" marL="457200" rtl="0" algn="l">
              <a:spcBef>
                <a:spcPts val="0"/>
              </a:spcBef>
              <a:spcAft>
                <a:spcPts val="0"/>
              </a:spcAft>
              <a:buClr>
                <a:srgbClr val="EEEEEE"/>
              </a:buClr>
              <a:buSzPts val="1800"/>
              <a:buFont typeface="Lato"/>
              <a:buChar char="-"/>
            </a:pPr>
            <a:r>
              <a:rPr lang="en-GB" sz="1800">
                <a:solidFill>
                  <a:srgbClr val="EEEEEE"/>
                </a:solidFill>
                <a:latin typeface="Lato"/>
                <a:ea typeface="Lato"/>
                <a:cs typeface="Lato"/>
                <a:sym typeface="Lato"/>
              </a:rPr>
              <a:t>Byzantine agreement protocol that votes on </a:t>
            </a:r>
            <a:r>
              <a:rPr i="1" lang="en-GB" sz="1800">
                <a:solidFill>
                  <a:srgbClr val="EEEEEE"/>
                </a:solidFill>
                <a:latin typeface="Lato"/>
                <a:ea typeface="Lato"/>
                <a:cs typeface="Lato"/>
                <a:sym typeface="Lato"/>
              </a:rPr>
              <a:t>chains</a:t>
            </a:r>
            <a:r>
              <a:rPr lang="en-GB" sz="1800">
                <a:solidFill>
                  <a:srgbClr val="EEEEEE"/>
                </a:solidFill>
                <a:latin typeface="Lato"/>
                <a:ea typeface="Lato"/>
                <a:cs typeface="Lato"/>
                <a:sym typeface="Lato"/>
              </a:rPr>
              <a:t> rather than blocks.</a:t>
            </a:r>
            <a:endParaRPr sz="1800">
              <a:solidFill>
                <a:srgbClr val="EEEEEE"/>
              </a:solidFill>
              <a:latin typeface="Lato"/>
              <a:ea typeface="Lato"/>
              <a:cs typeface="Lato"/>
              <a:sym typeface="Lato"/>
            </a:endParaRPr>
          </a:p>
          <a:p>
            <a:pPr indent="0" lvl="0" marL="0" rtl="0" algn="l">
              <a:spcBef>
                <a:spcPts val="0"/>
              </a:spcBef>
              <a:spcAft>
                <a:spcPts val="0"/>
              </a:spcAft>
              <a:buNone/>
            </a:pPr>
            <a:r>
              <a:t/>
            </a:r>
            <a:endParaRPr sz="1800">
              <a:solidFill>
                <a:srgbClr val="EEEEEE"/>
              </a:solidFill>
              <a:latin typeface="Lato"/>
              <a:ea typeface="Lato"/>
              <a:cs typeface="Lato"/>
              <a:sym typeface="Lato"/>
            </a:endParaRPr>
          </a:p>
          <a:p>
            <a:pPr indent="-342900" lvl="0" marL="457200" rtl="0" algn="l">
              <a:spcBef>
                <a:spcPts val="0"/>
              </a:spcBef>
              <a:spcAft>
                <a:spcPts val="0"/>
              </a:spcAft>
              <a:buClr>
                <a:srgbClr val="EEEEEE"/>
              </a:buClr>
              <a:buSzPts val="1800"/>
              <a:buFont typeface="Lato"/>
              <a:buChar char="-"/>
            </a:pPr>
            <a:r>
              <a:rPr lang="en-GB" sz="1800">
                <a:solidFill>
                  <a:srgbClr val="EEEEEE"/>
                </a:solidFill>
                <a:latin typeface="Lato"/>
                <a:ea typeface="Lato"/>
                <a:cs typeface="Lato"/>
                <a:sym typeface="Lato"/>
              </a:rPr>
              <a:t>Security threshold of up to ⅓ Byzantine nodes then </a:t>
            </a:r>
            <a:r>
              <a:rPr i="1" lang="en-GB" sz="1800">
                <a:solidFill>
                  <a:srgbClr val="EEEEEE"/>
                </a:solidFill>
                <a:latin typeface="Lato"/>
                <a:ea typeface="Lato"/>
                <a:cs typeface="Lato"/>
                <a:sym typeface="Lato"/>
              </a:rPr>
              <a:t>halts finalization</a:t>
            </a:r>
            <a:r>
              <a:rPr lang="en-GB" sz="1800">
                <a:solidFill>
                  <a:srgbClr val="EEEEEE"/>
                </a:solidFill>
                <a:latin typeface="Lato"/>
                <a:ea typeface="Lato"/>
                <a:cs typeface="Lato"/>
                <a:sym typeface="Lato"/>
              </a:rPr>
              <a:t> until it recovers. </a:t>
            </a:r>
            <a:endParaRPr sz="1800">
              <a:solidFill>
                <a:srgbClr val="EEEEEE"/>
              </a:solidFill>
              <a:latin typeface="Lato"/>
              <a:ea typeface="Lato"/>
              <a:cs typeface="Lato"/>
              <a:sym typeface="Lato"/>
            </a:endParaRPr>
          </a:p>
          <a:p>
            <a:pPr indent="0" lvl="0" marL="0" rtl="0" algn="l">
              <a:spcBef>
                <a:spcPts val="0"/>
              </a:spcBef>
              <a:spcAft>
                <a:spcPts val="0"/>
              </a:spcAft>
              <a:buNone/>
            </a:pPr>
            <a:r>
              <a:t/>
            </a:r>
            <a:endParaRPr sz="1800">
              <a:solidFill>
                <a:srgbClr val="EEEEEE"/>
              </a:solidFill>
              <a:latin typeface="Lato"/>
              <a:ea typeface="Lato"/>
              <a:cs typeface="Lato"/>
              <a:sym typeface="Lato"/>
            </a:endParaRPr>
          </a:p>
          <a:p>
            <a:pPr indent="-342900" lvl="0" marL="457200" rtl="0" algn="l">
              <a:spcBef>
                <a:spcPts val="0"/>
              </a:spcBef>
              <a:spcAft>
                <a:spcPts val="0"/>
              </a:spcAft>
              <a:buClr>
                <a:srgbClr val="EEEEEE"/>
              </a:buClr>
              <a:buSzPts val="1800"/>
              <a:buFont typeface="Lato"/>
              <a:buChar char="-"/>
            </a:pPr>
            <a:r>
              <a:rPr lang="en-GB" sz="1800">
                <a:solidFill>
                  <a:srgbClr val="EEEEEE"/>
                </a:solidFill>
                <a:latin typeface="Lato"/>
                <a:ea typeface="Lato"/>
                <a:cs typeface="Lato"/>
                <a:sym typeface="Lato"/>
              </a:rPr>
              <a:t>It will recover because BABE can continue and eventually offline validators will be kicked out.</a:t>
            </a:r>
            <a:endParaRPr sz="1800">
              <a:solidFill>
                <a:srgbClr val="EEEEEE"/>
              </a:solidFill>
              <a:latin typeface="Lato"/>
              <a:ea typeface="Lato"/>
              <a:cs typeface="Lato"/>
              <a:sym typeface="La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145" name="Shape 145"/>
        <p:cNvGrpSpPr/>
        <p:nvPr/>
      </p:nvGrpSpPr>
      <p:grpSpPr>
        <a:xfrm>
          <a:off x="0" y="0"/>
          <a:ext cx="0" cy="0"/>
          <a:chOff x="0" y="0"/>
          <a:chExt cx="0" cy="0"/>
        </a:xfrm>
      </p:grpSpPr>
      <p:sp>
        <p:nvSpPr>
          <p:cNvPr id="146" name="Google Shape;146;p29"/>
          <p:cNvSpPr txBox="1"/>
          <p:nvPr/>
        </p:nvSpPr>
        <p:spPr>
          <a:xfrm>
            <a:off x="310296" y="256980"/>
            <a:ext cx="3542400" cy="69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latin typeface="Montserrat SemiBold"/>
                <a:ea typeface="Montserrat SemiBold"/>
                <a:cs typeface="Montserrat SemiBold"/>
                <a:sym typeface="Montserrat SemiBold"/>
              </a:rPr>
              <a:t>CALL FOR CONTRIBUTORS</a:t>
            </a:r>
            <a:endParaRPr sz="1800">
              <a:latin typeface="Montserrat SemiBold"/>
              <a:ea typeface="Montserrat SemiBold"/>
              <a:cs typeface="Montserrat SemiBold"/>
              <a:sym typeface="Montserrat SemiBold"/>
            </a:endParaRPr>
          </a:p>
        </p:txBody>
      </p:sp>
      <p:pic>
        <p:nvPicPr>
          <p:cNvPr id="147" name="Google Shape;147;p29"/>
          <p:cNvPicPr preferRelativeResize="0"/>
          <p:nvPr/>
        </p:nvPicPr>
        <p:blipFill>
          <a:blip r:embed="rId3">
            <a:alphaModFix amt="10000"/>
          </a:blip>
          <a:stretch>
            <a:fillRect/>
          </a:stretch>
        </p:blipFill>
        <p:spPr>
          <a:xfrm>
            <a:off x="7314100" y="91725"/>
            <a:ext cx="1669101" cy="834550"/>
          </a:xfrm>
          <a:prstGeom prst="rect">
            <a:avLst/>
          </a:prstGeom>
          <a:noFill/>
          <a:ln>
            <a:noFill/>
          </a:ln>
        </p:spPr>
      </p:pic>
      <p:sp>
        <p:nvSpPr>
          <p:cNvPr id="148" name="Google Shape;148;p29"/>
          <p:cNvSpPr txBox="1"/>
          <p:nvPr/>
        </p:nvSpPr>
        <p:spPr>
          <a:xfrm>
            <a:off x="3362638" y="2373750"/>
            <a:ext cx="2852400" cy="72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200">
                <a:latin typeface="Montserrat Medium"/>
                <a:ea typeface="Montserrat Medium"/>
                <a:cs typeface="Montserrat Medium"/>
                <a:sym typeface="Montserrat Medium"/>
              </a:rPr>
              <a:t>Parachain Implementers </a:t>
            </a:r>
            <a:endParaRPr sz="1200">
              <a:latin typeface="Montserrat Medium"/>
              <a:ea typeface="Montserrat Medium"/>
              <a:cs typeface="Montserrat Medium"/>
              <a:sym typeface="Montserrat Medium"/>
            </a:endParaRPr>
          </a:p>
          <a:p>
            <a:pPr indent="0" lvl="0" marL="0" rtl="0" algn="l">
              <a:spcBef>
                <a:spcPts val="0"/>
              </a:spcBef>
              <a:spcAft>
                <a:spcPts val="0"/>
              </a:spcAft>
              <a:buNone/>
            </a:pPr>
            <a:r>
              <a:t/>
            </a:r>
            <a:endParaRPr>
              <a:solidFill>
                <a:srgbClr val="4D4D4D"/>
              </a:solidFill>
              <a:latin typeface="Nunito"/>
              <a:ea typeface="Nunito"/>
              <a:cs typeface="Nunito"/>
              <a:sym typeface="Nunito"/>
            </a:endParaRPr>
          </a:p>
          <a:p>
            <a:pPr indent="0" lvl="0" marL="0" rtl="0" algn="l">
              <a:spcBef>
                <a:spcPts val="0"/>
              </a:spcBef>
              <a:spcAft>
                <a:spcPts val="0"/>
              </a:spcAft>
              <a:buNone/>
            </a:pPr>
            <a:r>
              <a:t/>
            </a:r>
            <a:endParaRPr sz="1800">
              <a:solidFill>
                <a:srgbClr val="4D4D4D"/>
              </a:solidFill>
              <a:latin typeface="Nunito"/>
              <a:ea typeface="Nunito"/>
              <a:cs typeface="Nunito"/>
              <a:sym typeface="Nunito"/>
            </a:endParaRPr>
          </a:p>
          <a:p>
            <a:pPr indent="0" lvl="0" marL="0" rtl="0" algn="l">
              <a:spcBef>
                <a:spcPts val="0"/>
              </a:spcBef>
              <a:spcAft>
                <a:spcPts val="0"/>
              </a:spcAft>
              <a:buNone/>
            </a:pPr>
            <a:r>
              <a:t/>
            </a:r>
            <a:endParaRPr sz="1800">
              <a:solidFill>
                <a:srgbClr val="4D4D4D"/>
              </a:solidFill>
              <a:latin typeface="Nunito"/>
              <a:ea typeface="Nunito"/>
              <a:cs typeface="Nunito"/>
              <a:sym typeface="Nunito"/>
            </a:endParaRPr>
          </a:p>
          <a:p>
            <a:pPr indent="0" lvl="0" marL="0" rtl="0" algn="l">
              <a:spcBef>
                <a:spcPts val="0"/>
              </a:spcBef>
              <a:spcAft>
                <a:spcPts val="0"/>
              </a:spcAft>
              <a:buNone/>
            </a:pPr>
            <a:r>
              <a:t/>
            </a:r>
            <a:endParaRPr sz="1800">
              <a:solidFill>
                <a:srgbClr val="4D4D4D"/>
              </a:solidFill>
              <a:latin typeface="Nunito"/>
              <a:ea typeface="Nunito"/>
              <a:cs typeface="Nunito"/>
              <a:sym typeface="Nunito"/>
            </a:endParaRPr>
          </a:p>
          <a:p>
            <a:pPr indent="0" lvl="0" marL="0" rtl="0" algn="l">
              <a:spcBef>
                <a:spcPts val="0"/>
              </a:spcBef>
              <a:spcAft>
                <a:spcPts val="0"/>
              </a:spcAft>
              <a:buNone/>
            </a:pPr>
            <a:r>
              <a:t/>
            </a:r>
            <a:endParaRPr sz="1800">
              <a:solidFill>
                <a:srgbClr val="4D4D4D"/>
              </a:solidFill>
              <a:latin typeface="Nunito"/>
              <a:ea typeface="Nunito"/>
              <a:cs typeface="Nunito"/>
              <a:sym typeface="Nunito"/>
            </a:endParaRPr>
          </a:p>
        </p:txBody>
      </p:sp>
      <p:sp>
        <p:nvSpPr>
          <p:cNvPr id="149" name="Google Shape;149;p29"/>
          <p:cNvSpPr txBox="1"/>
          <p:nvPr/>
        </p:nvSpPr>
        <p:spPr>
          <a:xfrm>
            <a:off x="3362638" y="1621150"/>
            <a:ext cx="1722600" cy="39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200">
                <a:latin typeface="Montserrat Medium"/>
                <a:ea typeface="Montserrat Medium"/>
                <a:cs typeface="Montserrat Medium"/>
                <a:sym typeface="Montserrat Medium"/>
              </a:rPr>
              <a:t>Researchers</a:t>
            </a:r>
            <a:endParaRPr sz="1200">
              <a:latin typeface="Montserrat Medium"/>
              <a:ea typeface="Montserrat Medium"/>
              <a:cs typeface="Montserrat Medium"/>
              <a:sym typeface="Montserrat Medium"/>
            </a:endParaRPr>
          </a:p>
          <a:p>
            <a:pPr indent="0" lvl="0" marL="0" rtl="0" algn="l">
              <a:spcBef>
                <a:spcPts val="0"/>
              </a:spcBef>
              <a:spcAft>
                <a:spcPts val="0"/>
              </a:spcAft>
              <a:buNone/>
            </a:pPr>
            <a:r>
              <a:t/>
            </a:r>
            <a:endParaRPr sz="1800">
              <a:solidFill>
                <a:srgbClr val="4D4D4D"/>
              </a:solidFill>
              <a:latin typeface="Nunito"/>
              <a:ea typeface="Nunito"/>
              <a:cs typeface="Nunito"/>
              <a:sym typeface="Nunito"/>
            </a:endParaRPr>
          </a:p>
        </p:txBody>
      </p:sp>
      <p:sp>
        <p:nvSpPr>
          <p:cNvPr id="150" name="Google Shape;150;p29"/>
          <p:cNvSpPr txBox="1"/>
          <p:nvPr/>
        </p:nvSpPr>
        <p:spPr>
          <a:xfrm>
            <a:off x="3362638" y="3100050"/>
            <a:ext cx="1405800" cy="39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200">
                <a:latin typeface="Montserrat Medium"/>
                <a:ea typeface="Montserrat Medium"/>
                <a:cs typeface="Montserrat Medium"/>
                <a:sym typeface="Montserrat Medium"/>
              </a:rPr>
              <a:t>Educators</a:t>
            </a:r>
            <a:endParaRPr sz="1200">
              <a:latin typeface="Montserrat Medium"/>
              <a:ea typeface="Montserrat Medium"/>
              <a:cs typeface="Montserrat Medium"/>
              <a:sym typeface="Montserrat Medium"/>
            </a:endParaRPr>
          </a:p>
          <a:p>
            <a:pPr indent="0" lvl="0" marL="0" rtl="0" algn="l">
              <a:spcBef>
                <a:spcPts val="0"/>
              </a:spcBef>
              <a:spcAft>
                <a:spcPts val="0"/>
              </a:spcAft>
              <a:buNone/>
            </a:pPr>
            <a:r>
              <a:t/>
            </a:r>
            <a:endParaRPr sz="1800">
              <a:solidFill>
                <a:srgbClr val="4D4D4D"/>
              </a:solidFill>
              <a:latin typeface="Nunito"/>
              <a:ea typeface="Nunito"/>
              <a:cs typeface="Nunito"/>
              <a:sym typeface="Nunito"/>
            </a:endParaRPr>
          </a:p>
        </p:txBody>
      </p:sp>
      <p:sp>
        <p:nvSpPr>
          <p:cNvPr id="151" name="Google Shape;151;p29"/>
          <p:cNvSpPr txBox="1"/>
          <p:nvPr/>
        </p:nvSpPr>
        <p:spPr>
          <a:xfrm>
            <a:off x="3362638" y="3797688"/>
            <a:ext cx="2501400" cy="39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200">
                <a:latin typeface="Montserrat Medium"/>
                <a:ea typeface="Montserrat Medium"/>
                <a:cs typeface="Montserrat Medium"/>
                <a:sym typeface="Montserrat Medium"/>
              </a:rPr>
              <a:t>Community Leaders</a:t>
            </a:r>
            <a:endParaRPr sz="1200">
              <a:latin typeface="Montserrat Medium"/>
              <a:ea typeface="Montserrat Medium"/>
              <a:cs typeface="Montserrat Medium"/>
              <a:sym typeface="Montserrat Medium"/>
            </a:endParaRPr>
          </a:p>
          <a:p>
            <a:pPr indent="0" lvl="0" marL="0" rtl="0" algn="l">
              <a:spcBef>
                <a:spcPts val="0"/>
              </a:spcBef>
              <a:spcAft>
                <a:spcPts val="0"/>
              </a:spcAft>
              <a:buNone/>
            </a:pPr>
            <a:r>
              <a:t/>
            </a:r>
            <a:endParaRPr sz="1800">
              <a:solidFill>
                <a:srgbClr val="4D4D4D"/>
              </a:solidFill>
              <a:latin typeface="Nunito"/>
              <a:ea typeface="Nunito"/>
              <a:cs typeface="Nunito"/>
              <a:sym typeface="Nunito"/>
            </a:endParaRPr>
          </a:p>
        </p:txBody>
      </p:sp>
      <p:pic>
        <p:nvPicPr>
          <p:cNvPr id="152" name="Google Shape;152;p29"/>
          <p:cNvPicPr preferRelativeResize="0"/>
          <p:nvPr/>
        </p:nvPicPr>
        <p:blipFill>
          <a:blip r:embed="rId4">
            <a:alphaModFix/>
          </a:blip>
          <a:stretch>
            <a:fillRect/>
          </a:stretch>
        </p:blipFill>
        <p:spPr>
          <a:xfrm>
            <a:off x="2928958" y="1625417"/>
            <a:ext cx="396000" cy="387481"/>
          </a:xfrm>
          <a:prstGeom prst="rect">
            <a:avLst/>
          </a:prstGeom>
          <a:noFill/>
          <a:ln>
            <a:noFill/>
          </a:ln>
        </p:spPr>
      </p:pic>
      <p:pic>
        <p:nvPicPr>
          <p:cNvPr id="153" name="Google Shape;153;p29"/>
          <p:cNvPicPr preferRelativeResize="0"/>
          <p:nvPr/>
        </p:nvPicPr>
        <p:blipFill>
          <a:blip r:embed="rId4">
            <a:alphaModFix/>
          </a:blip>
          <a:stretch>
            <a:fillRect/>
          </a:stretch>
        </p:blipFill>
        <p:spPr>
          <a:xfrm>
            <a:off x="2928958" y="2379454"/>
            <a:ext cx="396000" cy="387481"/>
          </a:xfrm>
          <a:prstGeom prst="rect">
            <a:avLst/>
          </a:prstGeom>
          <a:noFill/>
          <a:ln>
            <a:noFill/>
          </a:ln>
        </p:spPr>
      </p:pic>
      <p:pic>
        <p:nvPicPr>
          <p:cNvPr id="154" name="Google Shape;154;p29"/>
          <p:cNvPicPr preferRelativeResize="0"/>
          <p:nvPr/>
        </p:nvPicPr>
        <p:blipFill>
          <a:blip r:embed="rId4">
            <a:alphaModFix/>
          </a:blip>
          <a:stretch>
            <a:fillRect/>
          </a:stretch>
        </p:blipFill>
        <p:spPr>
          <a:xfrm>
            <a:off x="2928958" y="3090704"/>
            <a:ext cx="396000" cy="387481"/>
          </a:xfrm>
          <a:prstGeom prst="rect">
            <a:avLst/>
          </a:prstGeom>
          <a:noFill/>
          <a:ln>
            <a:noFill/>
          </a:ln>
        </p:spPr>
      </p:pic>
      <p:pic>
        <p:nvPicPr>
          <p:cNvPr id="155" name="Google Shape;155;p29"/>
          <p:cNvPicPr preferRelativeResize="0"/>
          <p:nvPr/>
        </p:nvPicPr>
        <p:blipFill>
          <a:blip r:embed="rId4">
            <a:alphaModFix/>
          </a:blip>
          <a:stretch>
            <a:fillRect/>
          </a:stretch>
        </p:blipFill>
        <p:spPr>
          <a:xfrm>
            <a:off x="2928958" y="3801954"/>
            <a:ext cx="396000" cy="387481"/>
          </a:xfrm>
          <a:prstGeom prst="rect">
            <a:avLst/>
          </a:prstGeom>
          <a:noFill/>
          <a:ln>
            <a:noFill/>
          </a:ln>
        </p:spPr>
      </p:pic>
      <p:pic>
        <p:nvPicPr>
          <p:cNvPr id="156" name="Google Shape;156;p29"/>
          <p:cNvPicPr preferRelativeResize="0"/>
          <p:nvPr/>
        </p:nvPicPr>
        <p:blipFill>
          <a:blip r:embed="rId5">
            <a:alphaModFix/>
          </a:blip>
          <a:stretch>
            <a:fillRect/>
          </a:stretch>
        </p:blipFill>
        <p:spPr>
          <a:xfrm>
            <a:off x="2539" y="0"/>
            <a:ext cx="9138920" cy="5143498"/>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331" name="Shape 331"/>
        <p:cNvGrpSpPr/>
        <p:nvPr/>
      </p:nvGrpSpPr>
      <p:grpSpPr>
        <a:xfrm>
          <a:off x="0" y="0"/>
          <a:ext cx="0" cy="0"/>
          <a:chOff x="0" y="0"/>
          <a:chExt cx="0" cy="0"/>
        </a:xfrm>
      </p:grpSpPr>
      <p:sp>
        <p:nvSpPr>
          <p:cNvPr id="332" name="Google Shape;332;p47"/>
          <p:cNvSpPr txBox="1"/>
          <p:nvPr/>
        </p:nvSpPr>
        <p:spPr>
          <a:xfrm>
            <a:off x="310296" y="256980"/>
            <a:ext cx="3542400" cy="69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rgbClr val="EEEEEE"/>
                </a:solidFill>
                <a:latin typeface="Montserrat SemiBold"/>
                <a:ea typeface="Montserrat SemiBold"/>
                <a:cs typeface="Montserrat SemiBold"/>
                <a:sym typeface="Montserrat SemiBold"/>
              </a:rPr>
              <a:t>GRANDPA</a:t>
            </a:r>
            <a:endParaRPr sz="1800">
              <a:solidFill>
                <a:srgbClr val="EEEEEE"/>
              </a:solidFill>
              <a:latin typeface="Montserrat SemiBold"/>
              <a:ea typeface="Montserrat SemiBold"/>
              <a:cs typeface="Montserrat SemiBold"/>
              <a:sym typeface="Montserrat SemiBold"/>
            </a:endParaRPr>
          </a:p>
        </p:txBody>
      </p:sp>
      <p:pic>
        <p:nvPicPr>
          <p:cNvPr id="333" name="Google Shape;333;p47"/>
          <p:cNvPicPr preferRelativeResize="0"/>
          <p:nvPr/>
        </p:nvPicPr>
        <p:blipFill>
          <a:blip r:embed="rId3">
            <a:alphaModFix/>
          </a:blip>
          <a:stretch>
            <a:fillRect/>
          </a:stretch>
        </p:blipFill>
        <p:spPr>
          <a:xfrm>
            <a:off x="2305212" y="0"/>
            <a:ext cx="4581876" cy="514349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337" name="Shape 337"/>
        <p:cNvGrpSpPr/>
        <p:nvPr/>
      </p:nvGrpSpPr>
      <p:grpSpPr>
        <a:xfrm>
          <a:off x="0" y="0"/>
          <a:ext cx="0" cy="0"/>
          <a:chOff x="0" y="0"/>
          <a:chExt cx="0" cy="0"/>
        </a:xfrm>
      </p:grpSpPr>
      <p:sp>
        <p:nvSpPr>
          <p:cNvPr id="338" name="Google Shape;338;p48"/>
          <p:cNvSpPr txBox="1"/>
          <p:nvPr>
            <p:ph type="ctrTitle"/>
          </p:nvPr>
        </p:nvSpPr>
        <p:spPr>
          <a:xfrm>
            <a:off x="2392800" y="1869000"/>
            <a:ext cx="4358400" cy="1405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Nominated Proof of Stake</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342" name="Shape 342"/>
        <p:cNvGrpSpPr/>
        <p:nvPr/>
      </p:nvGrpSpPr>
      <p:grpSpPr>
        <a:xfrm>
          <a:off x="0" y="0"/>
          <a:ext cx="0" cy="0"/>
          <a:chOff x="0" y="0"/>
          <a:chExt cx="0" cy="0"/>
        </a:xfrm>
      </p:grpSpPr>
      <p:sp>
        <p:nvSpPr>
          <p:cNvPr id="343" name="Google Shape;343;p49"/>
          <p:cNvSpPr txBox="1"/>
          <p:nvPr/>
        </p:nvSpPr>
        <p:spPr>
          <a:xfrm>
            <a:off x="310296" y="256980"/>
            <a:ext cx="3542400" cy="69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rgbClr val="EEEEEE"/>
                </a:solidFill>
                <a:latin typeface="Montserrat SemiBold"/>
                <a:ea typeface="Montserrat SemiBold"/>
                <a:cs typeface="Montserrat SemiBold"/>
                <a:sym typeface="Montserrat SemiBold"/>
              </a:rPr>
              <a:t>Nominated Proof-of-Stake (NPoS)</a:t>
            </a:r>
            <a:endParaRPr sz="1800">
              <a:solidFill>
                <a:srgbClr val="EEEEEE"/>
              </a:solidFill>
              <a:latin typeface="Montserrat SemiBold"/>
              <a:ea typeface="Montserrat SemiBold"/>
              <a:cs typeface="Montserrat SemiBold"/>
              <a:sym typeface="Montserrat SemiBold"/>
            </a:endParaRPr>
          </a:p>
        </p:txBody>
      </p:sp>
      <p:sp>
        <p:nvSpPr>
          <p:cNvPr id="344" name="Google Shape;344;p49"/>
          <p:cNvSpPr txBox="1"/>
          <p:nvPr/>
        </p:nvSpPr>
        <p:spPr>
          <a:xfrm>
            <a:off x="464700" y="1029175"/>
            <a:ext cx="8262900" cy="376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rgbClr val="EEEEEE"/>
              </a:solidFill>
              <a:latin typeface="Lato"/>
              <a:ea typeface="Lato"/>
              <a:cs typeface="Lato"/>
              <a:sym typeface="Lato"/>
            </a:endParaRPr>
          </a:p>
          <a:p>
            <a:pPr indent="-342900" lvl="0" marL="457200" rtl="0" algn="l">
              <a:spcBef>
                <a:spcPts val="0"/>
              </a:spcBef>
              <a:spcAft>
                <a:spcPts val="0"/>
              </a:spcAft>
              <a:buClr>
                <a:srgbClr val="EEEEEE"/>
              </a:buClr>
              <a:buSzPts val="1800"/>
              <a:buFont typeface="Lato"/>
              <a:buChar char="-"/>
            </a:pPr>
            <a:r>
              <a:rPr lang="en-GB" sz="1800">
                <a:solidFill>
                  <a:srgbClr val="EEEEEE"/>
                </a:solidFill>
                <a:latin typeface="Lato"/>
                <a:ea typeface="Lato"/>
                <a:cs typeface="Lato"/>
                <a:sym typeface="Lato"/>
              </a:rPr>
              <a:t>Validator spots are limited.</a:t>
            </a:r>
            <a:endParaRPr sz="1800">
              <a:solidFill>
                <a:srgbClr val="EEEEEE"/>
              </a:solidFill>
              <a:latin typeface="Lato"/>
              <a:ea typeface="Lato"/>
              <a:cs typeface="Lato"/>
              <a:sym typeface="Lato"/>
            </a:endParaRPr>
          </a:p>
          <a:p>
            <a:pPr indent="0" lvl="0" marL="457200" rtl="0" algn="l">
              <a:spcBef>
                <a:spcPts val="0"/>
              </a:spcBef>
              <a:spcAft>
                <a:spcPts val="0"/>
              </a:spcAft>
              <a:buNone/>
            </a:pPr>
            <a:r>
              <a:t/>
            </a:r>
            <a:endParaRPr sz="1800">
              <a:solidFill>
                <a:srgbClr val="EEEEEE"/>
              </a:solidFill>
              <a:latin typeface="Lato"/>
              <a:ea typeface="Lato"/>
              <a:cs typeface="Lato"/>
              <a:sym typeface="Lato"/>
            </a:endParaRPr>
          </a:p>
          <a:p>
            <a:pPr indent="-342900" lvl="0" marL="457200" rtl="0" algn="l">
              <a:spcBef>
                <a:spcPts val="0"/>
              </a:spcBef>
              <a:spcAft>
                <a:spcPts val="0"/>
              </a:spcAft>
              <a:buClr>
                <a:srgbClr val="EEEEEE"/>
              </a:buClr>
              <a:buSzPts val="1800"/>
              <a:buFont typeface="Lato"/>
              <a:buChar char="-"/>
            </a:pPr>
            <a:r>
              <a:rPr lang="en-GB" sz="1800">
                <a:solidFill>
                  <a:srgbClr val="EEEEEE"/>
                </a:solidFill>
                <a:latin typeface="Lato"/>
                <a:ea typeface="Lato"/>
                <a:cs typeface="Lato"/>
                <a:sym typeface="Lato"/>
              </a:rPr>
              <a:t>Only the top validators by stake are elected into the validator set.</a:t>
            </a:r>
            <a:endParaRPr sz="1800">
              <a:solidFill>
                <a:srgbClr val="EEEEEE"/>
              </a:solidFill>
              <a:latin typeface="Lato"/>
              <a:ea typeface="Lato"/>
              <a:cs typeface="Lato"/>
              <a:sym typeface="Lato"/>
            </a:endParaRPr>
          </a:p>
          <a:p>
            <a:pPr indent="0" lvl="0" marL="457200" rtl="0" algn="l">
              <a:spcBef>
                <a:spcPts val="0"/>
              </a:spcBef>
              <a:spcAft>
                <a:spcPts val="0"/>
              </a:spcAft>
              <a:buNone/>
            </a:pPr>
            <a:r>
              <a:t/>
            </a:r>
            <a:endParaRPr sz="1800">
              <a:solidFill>
                <a:srgbClr val="EEEEEE"/>
              </a:solidFill>
              <a:latin typeface="Lato"/>
              <a:ea typeface="Lato"/>
              <a:cs typeface="Lato"/>
              <a:sym typeface="Lato"/>
            </a:endParaRPr>
          </a:p>
          <a:p>
            <a:pPr indent="-342900" lvl="0" marL="457200" rtl="0" algn="l">
              <a:spcBef>
                <a:spcPts val="0"/>
              </a:spcBef>
              <a:spcAft>
                <a:spcPts val="0"/>
              </a:spcAft>
              <a:buClr>
                <a:srgbClr val="EEEEEE"/>
              </a:buClr>
              <a:buSzPts val="1800"/>
              <a:buFont typeface="Lato"/>
              <a:buChar char="-"/>
            </a:pPr>
            <a:r>
              <a:rPr lang="en-GB" sz="1800">
                <a:solidFill>
                  <a:srgbClr val="EEEEEE"/>
                </a:solidFill>
                <a:latin typeface="Lato"/>
                <a:ea typeface="Lato"/>
                <a:cs typeface="Lato"/>
                <a:sym typeface="Lato"/>
              </a:rPr>
              <a:t>Validators not elected in the set remain on </a:t>
            </a:r>
            <a:r>
              <a:rPr lang="en-GB" sz="1800">
                <a:solidFill>
                  <a:srgbClr val="EEEEEE"/>
                </a:solidFill>
                <a:latin typeface="Lato"/>
                <a:ea typeface="Lato"/>
                <a:cs typeface="Lato"/>
                <a:sym typeface="Lato"/>
              </a:rPr>
              <a:t>standby</a:t>
            </a:r>
            <a:r>
              <a:rPr lang="en-GB" sz="1800">
                <a:solidFill>
                  <a:srgbClr val="EEEEEE"/>
                </a:solidFill>
                <a:latin typeface="Lato"/>
                <a:ea typeface="Lato"/>
                <a:cs typeface="Lato"/>
                <a:sym typeface="Lato"/>
              </a:rPr>
              <a:t>.</a:t>
            </a:r>
            <a:endParaRPr sz="1800">
              <a:solidFill>
                <a:srgbClr val="EEEEEE"/>
              </a:solidFill>
              <a:latin typeface="Lato"/>
              <a:ea typeface="Lato"/>
              <a:cs typeface="Lato"/>
              <a:sym typeface="Lato"/>
            </a:endParaRPr>
          </a:p>
          <a:p>
            <a:pPr indent="0" lvl="0" marL="457200" rtl="0" algn="l">
              <a:spcBef>
                <a:spcPts val="0"/>
              </a:spcBef>
              <a:spcAft>
                <a:spcPts val="0"/>
              </a:spcAft>
              <a:buNone/>
            </a:pPr>
            <a:r>
              <a:t/>
            </a:r>
            <a:endParaRPr sz="1800">
              <a:solidFill>
                <a:srgbClr val="EEEEEE"/>
              </a:solidFill>
              <a:latin typeface="Lato"/>
              <a:ea typeface="Lato"/>
              <a:cs typeface="Lato"/>
              <a:sym typeface="Lato"/>
            </a:endParaRPr>
          </a:p>
          <a:p>
            <a:pPr indent="-342900" lvl="0" marL="457200" rtl="0" algn="l">
              <a:spcBef>
                <a:spcPts val="0"/>
              </a:spcBef>
              <a:spcAft>
                <a:spcPts val="0"/>
              </a:spcAft>
              <a:buClr>
                <a:srgbClr val="EEEEEE"/>
              </a:buClr>
              <a:buSzPts val="1800"/>
              <a:buFont typeface="Lato"/>
              <a:buChar char="-"/>
            </a:pPr>
            <a:r>
              <a:rPr lang="en-GB" sz="1800">
                <a:solidFill>
                  <a:srgbClr val="EEEEEE"/>
                </a:solidFill>
                <a:latin typeface="Lato"/>
                <a:ea typeface="Lato"/>
                <a:cs typeface="Lato"/>
                <a:sym typeface="Lato"/>
              </a:rPr>
              <a:t>Elections happen every era.</a:t>
            </a:r>
            <a:endParaRPr sz="1800">
              <a:solidFill>
                <a:srgbClr val="EEEEEE"/>
              </a:solidFill>
              <a:latin typeface="Lato"/>
              <a:ea typeface="Lato"/>
              <a:cs typeface="Lato"/>
              <a:sym typeface="Lato"/>
            </a:endParaRPr>
          </a:p>
        </p:txBody>
      </p:sp>
      <p:pic>
        <p:nvPicPr>
          <p:cNvPr id="345" name="Google Shape;345;p49"/>
          <p:cNvPicPr preferRelativeResize="0"/>
          <p:nvPr/>
        </p:nvPicPr>
        <p:blipFill>
          <a:blip r:embed="rId3">
            <a:alphaModFix/>
          </a:blip>
          <a:stretch>
            <a:fillRect/>
          </a:stretch>
        </p:blipFill>
        <p:spPr>
          <a:xfrm>
            <a:off x="0" y="285750"/>
            <a:ext cx="9144001" cy="45720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349" name="Shape 349"/>
        <p:cNvGrpSpPr/>
        <p:nvPr/>
      </p:nvGrpSpPr>
      <p:grpSpPr>
        <a:xfrm>
          <a:off x="0" y="0"/>
          <a:ext cx="0" cy="0"/>
          <a:chOff x="0" y="0"/>
          <a:chExt cx="0" cy="0"/>
        </a:xfrm>
      </p:grpSpPr>
      <p:sp>
        <p:nvSpPr>
          <p:cNvPr id="350" name="Google Shape;350;p50"/>
          <p:cNvSpPr txBox="1"/>
          <p:nvPr/>
        </p:nvSpPr>
        <p:spPr>
          <a:xfrm>
            <a:off x="310296" y="256980"/>
            <a:ext cx="3542400" cy="69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rgbClr val="EEEEEE"/>
                </a:solidFill>
                <a:latin typeface="Montserrat SemiBold"/>
                <a:ea typeface="Montserrat SemiBold"/>
                <a:cs typeface="Montserrat SemiBold"/>
                <a:sym typeface="Montserrat SemiBold"/>
              </a:rPr>
              <a:t>PoW vs. PoA vs. PoS</a:t>
            </a:r>
            <a:endParaRPr sz="1800">
              <a:solidFill>
                <a:srgbClr val="EEEEEE"/>
              </a:solidFill>
              <a:latin typeface="Montserrat SemiBold"/>
              <a:ea typeface="Montserrat SemiBold"/>
              <a:cs typeface="Montserrat SemiBold"/>
              <a:sym typeface="Montserrat SemiBold"/>
            </a:endParaRPr>
          </a:p>
        </p:txBody>
      </p:sp>
      <p:sp>
        <p:nvSpPr>
          <p:cNvPr id="351" name="Google Shape;351;p50"/>
          <p:cNvSpPr txBox="1"/>
          <p:nvPr/>
        </p:nvSpPr>
        <p:spPr>
          <a:xfrm>
            <a:off x="464700" y="1029175"/>
            <a:ext cx="8262900" cy="376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rgbClr val="EEEEEE"/>
              </a:solidFill>
              <a:latin typeface="Lato"/>
              <a:ea typeface="Lato"/>
              <a:cs typeface="Lato"/>
              <a:sym typeface="Lato"/>
            </a:endParaRPr>
          </a:p>
          <a:p>
            <a:pPr indent="-342900" lvl="0" marL="457200" rtl="0" algn="l">
              <a:spcBef>
                <a:spcPts val="0"/>
              </a:spcBef>
              <a:spcAft>
                <a:spcPts val="0"/>
              </a:spcAft>
              <a:buClr>
                <a:srgbClr val="EEEEEE"/>
              </a:buClr>
              <a:buSzPts val="1800"/>
              <a:buFont typeface="Lato"/>
              <a:buChar char="-"/>
            </a:pPr>
            <a:r>
              <a:rPr b="1" lang="en-GB" sz="1800">
                <a:solidFill>
                  <a:srgbClr val="EEEEEE"/>
                </a:solidFill>
                <a:latin typeface="Lato"/>
                <a:ea typeface="Lato"/>
                <a:cs typeface="Lato"/>
                <a:sym typeface="Lato"/>
              </a:rPr>
              <a:t>Proof of Work </a:t>
            </a:r>
            <a:r>
              <a:rPr lang="en-GB" sz="1800">
                <a:solidFill>
                  <a:srgbClr val="EEEEEE"/>
                </a:solidFill>
                <a:latin typeface="Lato"/>
                <a:ea typeface="Lato"/>
                <a:cs typeface="Lato"/>
                <a:sym typeface="Lato"/>
              </a:rPr>
              <a:t>- Miners solve a computational puzzle to determine</a:t>
            </a:r>
            <a:endParaRPr sz="1800">
              <a:solidFill>
                <a:srgbClr val="EEEEEE"/>
              </a:solidFill>
              <a:latin typeface="Lato"/>
              <a:ea typeface="Lato"/>
              <a:cs typeface="Lato"/>
              <a:sym typeface="Lato"/>
            </a:endParaRPr>
          </a:p>
          <a:p>
            <a:pPr indent="0" lvl="0" marL="457200" rtl="0" algn="l">
              <a:spcBef>
                <a:spcPts val="0"/>
              </a:spcBef>
              <a:spcAft>
                <a:spcPts val="0"/>
              </a:spcAft>
              <a:buNone/>
            </a:pPr>
            <a:r>
              <a:rPr lang="en-GB" sz="1800">
                <a:solidFill>
                  <a:srgbClr val="EEEEEE"/>
                </a:solidFill>
                <a:latin typeface="Lato"/>
                <a:ea typeface="Lato"/>
                <a:cs typeface="Lato"/>
                <a:sym typeface="Lato"/>
              </a:rPr>
              <a:t>who authors the next block. </a:t>
            </a:r>
            <a:r>
              <a:rPr b="1" lang="en-GB" sz="1800">
                <a:solidFill>
                  <a:srgbClr val="EEEEEE"/>
                </a:solidFill>
                <a:latin typeface="Lato"/>
                <a:ea typeface="Lato"/>
                <a:cs typeface="Lato"/>
                <a:sym typeface="Lato"/>
              </a:rPr>
              <a:t>Downside: </a:t>
            </a:r>
            <a:r>
              <a:rPr lang="en-GB" sz="1800">
                <a:solidFill>
                  <a:srgbClr val="EEEEEE"/>
                </a:solidFill>
                <a:latin typeface="Lato"/>
                <a:ea typeface="Lato"/>
                <a:cs typeface="Lato"/>
                <a:sym typeface="Lato"/>
              </a:rPr>
              <a:t>Energy consumption, economies</a:t>
            </a:r>
            <a:endParaRPr sz="1800">
              <a:solidFill>
                <a:srgbClr val="EEEEEE"/>
              </a:solidFill>
              <a:latin typeface="Lato"/>
              <a:ea typeface="Lato"/>
              <a:cs typeface="Lato"/>
              <a:sym typeface="Lato"/>
            </a:endParaRPr>
          </a:p>
          <a:p>
            <a:pPr indent="0" lvl="0" marL="457200" rtl="0" algn="l">
              <a:spcBef>
                <a:spcPts val="0"/>
              </a:spcBef>
              <a:spcAft>
                <a:spcPts val="0"/>
              </a:spcAft>
              <a:buNone/>
            </a:pPr>
            <a:r>
              <a:rPr lang="en-GB" sz="1800">
                <a:solidFill>
                  <a:srgbClr val="EEEEEE"/>
                </a:solidFill>
                <a:latin typeface="Lato"/>
                <a:ea typeface="Lato"/>
                <a:cs typeface="Lato"/>
                <a:sym typeface="Lato"/>
              </a:rPr>
              <a:t>of scale.</a:t>
            </a:r>
            <a:endParaRPr sz="1800">
              <a:solidFill>
                <a:srgbClr val="EEEEEE"/>
              </a:solidFill>
              <a:latin typeface="Lato"/>
              <a:ea typeface="Lato"/>
              <a:cs typeface="Lato"/>
              <a:sym typeface="Lato"/>
            </a:endParaRPr>
          </a:p>
          <a:p>
            <a:pPr indent="0" lvl="0" marL="457200" rtl="0" algn="l">
              <a:spcBef>
                <a:spcPts val="0"/>
              </a:spcBef>
              <a:spcAft>
                <a:spcPts val="0"/>
              </a:spcAft>
              <a:buNone/>
            </a:pPr>
            <a:r>
              <a:t/>
            </a:r>
            <a:endParaRPr sz="1800">
              <a:solidFill>
                <a:srgbClr val="EEEEEE"/>
              </a:solidFill>
              <a:latin typeface="Lato"/>
              <a:ea typeface="Lato"/>
              <a:cs typeface="Lato"/>
              <a:sym typeface="Lato"/>
            </a:endParaRPr>
          </a:p>
          <a:p>
            <a:pPr indent="-342900" lvl="0" marL="457200" rtl="0" algn="l">
              <a:spcBef>
                <a:spcPts val="0"/>
              </a:spcBef>
              <a:spcAft>
                <a:spcPts val="0"/>
              </a:spcAft>
              <a:buClr>
                <a:srgbClr val="EEEEEE"/>
              </a:buClr>
              <a:buSzPts val="1800"/>
              <a:buFont typeface="Lato"/>
              <a:buChar char="-"/>
            </a:pPr>
            <a:r>
              <a:rPr b="1" lang="en-GB" sz="1800">
                <a:solidFill>
                  <a:srgbClr val="EEEEEE"/>
                </a:solidFill>
                <a:latin typeface="Lato"/>
                <a:ea typeface="Lato"/>
                <a:cs typeface="Lato"/>
                <a:sym typeface="Lato"/>
              </a:rPr>
              <a:t>Proof of Authority </a:t>
            </a:r>
            <a:r>
              <a:rPr lang="en-GB" sz="1800">
                <a:solidFill>
                  <a:srgbClr val="EEEEEE"/>
                </a:solidFill>
                <a:latin typeface="Lato"/>
                <a:ea typeface="Lato"/>
                <a:cs typeface="Lato"/>
                <a:sym typeface="Lato"/>
              </a:rPr>
              <a:t>-  Authorities produce blocks in a round-robin style. </a:t>
            </a:r>
            <a:r>
              <a:rPr b="1" lang="en-GB" sz="1800">
                <a:solidFill>
                  <a:srgbClr val="EEEEEE"/>
                </a:solidFill>
                <a:latin typeface="Lato"/>
                <a:ea typeface="Lato"/>
                <a:cs typeface="Lato"/>
                <a:sym typeface="Lato"/>
              </a:rPr>
              <a:t>Downside: </a:t>
            </a:r>
            <a:r>
              <a:rPr lang="en-GB" sz="1800">
                <a:solidFill>
                  <a:srgbClr val="EEEEEE"/>
                </a:solidFill>
                <a:latin typeface="Lato"/>
                <a:ea typeface="Lato"/>
                <a:cs typeface="Lato"/>
                <a:sym typeface="Lato"/>
              </a:rPr>
              <a:t>You have to trust the authorities.</a:t>
            </a:r>
            <a:endParaRPr sz="1800">
              <a:solidFill>
                <a:srgbClr val="EEEEEE"/>
              </a:solidFill>
              <a:latin typeface="Lato"/>
              <a:ea typeface="Lato"/>
              <a:cs typeface="Lato"/>
              <a:sym typeface="Lato"/>
            </a:endParaRPr>
          </a:p>
          <a:p>
            <a:pPr indent="0" lvl="0" marL="0" rtl="0" algn="l">
              <a:spcBef>
                <a:spcPts val="0"/>
              </a:spcBef>
              <a:spcAft>
                <a:spcPts val="0"/>
              </a:spcAft>
              <a:buNone/>
            </a:pPr>
            <a:r>
              <a:t/>
            </a:r>
            <a:endParaRPr sz="1800">
              <a:solidFill>
                <a:srgbClr val="EEEEEE"/>
              </a:solidFill>
              <a:latin typeface="Lato"/>
              <a:ea typeface="Lato"/>
              <a:cs typeface="Lato"/>
              <a:sym typeface="Lato"/>
            </a:endParaRPr>
          </a:p>
          <a:p>
            <a:pPr indent="-342900" lvl="0" marL="457200" rtl="0" algn="l">
              <a:spcBef>
                <a:spcPts val="0"/>
              </a:spcBef>
              <a:spcAft>
                <a:spcPts val="0"/>
              </a:spcAft>
              <a:buClr>
                <a:srgbClr val="EEEEEE"/>
              </a:buClr>
              <a:buSzPts val="1800"/>
              <a:buFont typeface="Lato"/>
              <a:buChar char="-"/>
            </a:pPr>
            <a:r>
              <a:rPr b="1" lang="en-GB" sz="1800">
                <a:solidFill>
                  <a:srgbClr val="EEEEEE"/>
                </a:solidFill>
                <a:latin typeface="Lato"/>
                <a:ea typeface="Lato"/>
                <a:cs typeface="Lato"/>
                <a:sym typeface="Lato"/>
              </a:rPr>
              <a:t>Proof of Stake </a:t>
            </a:r>
            <a:r>
              <a:rPr lang="en-GB" sz="1800">
                <a:solidFill>
                  <a:srgbClr val="EEEEEE"/>
                </a:solidFill>
                <a:latin typeface="Lato"/>
                <a:ea typeface="Lato"/>
                <a:cs typeface="Lato"/>
                <a:sym typeface="Lato"/>
              </a:rPr>
              <a:t> - Participants stake tokens to take part in the authoring and validation of blocks. </a:t>
            </a:r>
            <a:r>
              <a:rPr b="1" lang="en-GB" sz="1800">
                <a:solidFill>
                  <a:srgbClr val="EEEEEE"/>
                </a:solidFill>
                <a:latin typeface="Lato"/>
                <a:ea typeface="Lato"/>
                <a:cs typeface="Lato"/>
                <a:sym typeface="Lato"/>
              </a:rPr>
              <a:t>Downside: </a:t>
            </a:r>
            <a:r>
              <a:rPr lang="en-GB" sz="1800">
                <a:solidFill>
                  <a:srgbClr val="EEEEEE"/>
                </a:solidFill>
                <a:latin typeface="Lato"/>
                <a:ea typeface="Lato"/>
                <a:cs typeface="Lato"/>
                <a:sym typeface="Lato"/>
              </a:rPr>
              <a:t>Not very well tested in the wild yet.</a:t>
            </a:r>
            <a:endParaRPr sz="1800">
              <a:solidFill>
                <a:srgbClr val="EEEEEE"/>
              </a:solidFill>
              <a:latin typeface="Lato"/>
              <a:ea typeface="Lato"/>
              <a:cs typeface="Lato"/>
              <a:sym typeface="Lato"/>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355" name="Shape 355"/>
        <p:cNvGrpSpPr/>
        <p:nvPr/>
      </p:nvGrpSpPr>
      <p:grpSpPr>
        <a:xfrm>
          <a:off x="0" y="0"/>
          <a:ext cx="0" cy="0"/>
          <a:chOff x="0" y="0"/>
          <a:chExt cx="0" cy="0"/>
        </a:xfrm>
      </p:grpSpPr>
      <p:sp>
        <p:nvSpPr>
          <p:cNvPr id="356" name="Google Shape;356;p51"/>
          <p:cNvSpPr txBox="1"/>
          <p:nvPr/>
        </p:nvSpPr>
        <p:spPr>
          <a:xfrm>
            <a:off x="310296" y="256980"/>
            <a:ext cx="3542400" cy="69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rgbClr val="EEEEEE"/>
                </a:solidFill>
                <a:latin typeface="Montserrat SemiBold"/>
                <a:ea typeface="Montserrat SemiBold"/>
                <a:cs typeface="Montserrat SemiBold"/>
                <a:sym typeface="Montserrat SemiBold"/>
              </a:rPr>
              <a:t>Nominated Proof-of-Stake (NPoS)</a:t>
            </a:r>
            <a:endParaRPr sz="1800">
              <a:solidFill>
                <a:srgbClr val="EEEEEE"/>
              </a:solidFill>
              <a:latin typeface="Montserrat SemiBold"/>
              <a:ea typeface="Montserrat SemiBold"/>
              <a:cs typeface="Montserrat SemiBold"/>
              <a:sym typeface="Montserrat SemiBold"/>
            </a:endParaRPr>
          </a:p>
        </p:txBody>
      </p:sp>
      <p:sp>
        <p:nvSpPr>
          <p:cNvPr id="357" name="Google Shape;357;p51"/>
          <p:cNvSpPr txBox="1"/>
          <p:nvPr/>
        </p:nvSpPr>
        <p:spPr>
          <a:xfrm>
            <a:off x="464700" y="1029175"/>
            <a:ext cx="8262900" cy="376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rgbClr val="EEEEEE"/>
              </a:solidFill>
              <a:latin typeface="Lato"/>
              <a:ea typeface="Lato"/>
              <a:cs typeface="Lato"/>
              <a:sym typeface="Lato"/>
            </a:endParaRPr>
          </a:p>
          <a:p>
            <a:pPr indent="-342900" lvl="0" marL="457200" rtl="0" algn="l">
              <a:spcBef>
                <a:spcPts val="0"/>
              </a:spcBef>
              <a:spcAft>
                <a:spcPts val="0"/>
              </a:spcAft>
              <a:buClr>
                <a:srgbClr val="EEEEEE"/>
              </a:buClr>
              <a:buSzPts val="1800"/>
              <a:buFont typeface="Lato"/>
              <a:buChar char="-"/>
            </a:pPr>
            <a:r>
              <a:rPr lang="en-GB" sz="1800">
                <a:solidFill>
                  <a:srgbClr val="EEEEEE"/>
                </a:solidFill>
                <a:latin typeface="Lato"/>
                <a:ea typeface="Lato"/>
                <a:cs typeface="Lato"/>
                <a:sym typeface="Lato"/>
              </a:rPr>
              <a:t>A relatively new type of scheme to select participants in the validation systems (i.e. </a:t>
            </a:r>
            <a:r>
              <a:rPr b="1" lang="en-GB" sz="1800">
                <a:solidFill>
                  <a:srgbClr val="EEEEEE"/>
                </a:solidFill>
                <a:latin typeface="Lato"/>
                <a:ea typeface="Lato"/>
                <a:cs typeface="Lato"/>
                <a:sym typeface="Lato"/>
              </a:rPr>
              <a:t>validators</a:t>
            </a:r>
            <a:r>
              <a:rPr lang="en-GB" sz="1800">
                <a:solidFill>
                  <a:srgbClr val="EEEEEE"/>
                </a:solidFill>
                <a:latin typeface="Lato"/>
                <a:ea typeface="Lato"/>
                <a:cs typeface="Lato"/>
                <a:sym typeface="Lato"/>
              </a:rPr>
              <a:t>).</a:t>
            </a:r>
            <a:endParaRPr sz="1800">
              <a:solidFill>
                <a:srgbClr val="EEEEEE"/>
              </a:solidFill>
              <a:latin typeface="Lato"/>
              <a:ea typeface="Lato"/>
              <a:cs typeface="Lato"/>
              <a:sym typeface="Lato"/>
            </a:endParaRPr>
          </a:p>
          <a:p>
            <a:pPr indent="0" lvl="0" marL="457200" rtl="0" algn="l">
              <a:spcBef>
                <a:spcPts val="0"/>
              </a:spcBef>
              <a:spcAft>
                <a:spcPts val="0"/>
              </a:spcAft>
              <a:buNone/>
            </a:pPr>
            <a:r>
              <a:t/>
            </a:r>
            <a:endParaRPr sz="1800">
              <a:solidFill>
                <a:srgbClr val="EEEEEE"/>
              </a:solidFill>
              <a:latin typeface="Lato"/>
              <a:ea typeface="Lato"/>
              <a:cs typeface="Lato"/>
              <a:sym typeface="Lato"/>
            </a:endParaRPr>
          </a:p>
          <a:p>
            <a:pPr indent="-342900" lvl="0" marL="457200" rtl="0" algn="l">
              <a:spcBef>
                <a:spcPts val="0"/>
              </a:spcBef>
              <a:spcAft>
                <a:spcPts val="0"/>
              </a:spcAft>
              <a:buClr>
                <a:srgbClr val="EEEEEE"/>
              </a:buClr>
              <a:buSzPts val="1800"/>
              <a:buFont typeface="Lato"/>
              <a:buChar char="-"/>
            </a:pPr>
            <a:r>
              <a:rPr b="1" lang="en-GB" sz="1800">
                <a:solidFill>
                  <a:srgbClr val="EEEEEE"/>
                </a:solidFill>
                <a:latin typeface="Lato"/>
                <a:ea typeface="Lato"/>
                <a:cs typeface="Lato"/>
                <a:sym typeface="Lato"/>
              </a:rPr>
              <a:t>Permissionless</a:t>
            </a:r>
            <a:r>
              <a:rPr lang="en-GB" sz="1800">
                <a:solidFill>
                  <a:srgbClr val="EEEEEE"/>
                </a:solidFill>
                <a:latin typeface="Lato"/>
                <a:ea typeface="Lato"/>
                <a:cs typeface="Lato"/>
                <a:sym typeface="Lato"/>
              </a:rPr>
              <a:t> - Any node up to the task can offer itself  as a validator candidate.</a:t>
            </a:r>
            <a:endParaRPr sz="1800">
              <a:solidFill>
                <a:srgbClr val="EEEEEE"/>
              </a:solidFill>
              <a:latin typeface="Lato"/>
              <a:ea typeface="Lato"/>
              <a:cs typeface="Lato"/>
              <a:sym typeface="Lato"/>
            </a:endParaRPr>
          </a:p>
          <a:p>
            <a:pPr indent="0" lvl="0" marL="0" rtl="0" algn="l">
              <a:spcBef>
                <a:spcPts val="0"/>
              </a:spcBef>
              <a:spcAft>
                <a:spcPts val="0"/>
              </a:spcAft>
              <a:buNone/>
            </a:pPr>
            <a:r>
              <a:t/>
            </a:r>
            <a:endParaRPr sz="1800">
              <a:solidFill>
                <a:srgbClr val="EEEEEE"/>
              </a:solidFill>
              <a:latin typeface="Lato"/>
              <a:ea typeface="Lato"/>
              <a:cs typeface="Lato"/>
              <a:sym typeface="Lato"/>
            </a:endParaRPr>
          </a:p>
          <a:p>
            <a:pPr indent="-342900" lvl="0" marL="457200" rtl="0" algn="l">
              <a:spcBef>
                <a:spcPts val="0"/>
              </a:spcBef>
              <a:spcAft>
                <a:spcPts val="0"/>
              </a:spcAft>
              <a:buClr>
                <a:srgbClr val="EEEEEE"/>
              </a:buClr>
              <a:buSzPts val="1800"/>
              <a:buFont typeface="Lato"/>
              <a:buChar char="-"/>
            </a:pPr>
            <a:r>
              <a:rPr lang="en-GB" sz="1800">
                <a:solidFill>
                  <a:srgbClr val="EEEEEE"/>
                </a:solidFill>
                <a:latin typeface="Lato"/>
                <a:ea typeface="Lato"/>
                <a:cs typeface="Lato"/>
                <a:sym typeface="Lato"/>
              </a:rPr>
              <a:t>For operational reasons, only a limited number of validators can be selected.</a:t>
            </a:r>
            <a:endParaRPr sz="1800">
              <a:solidFill>
                <a:srgbClr val="EEEEEE"/>
              </a:solidFill>
              <a:latin typeface="Lato"/>
              <a:ea typeface="Lato"/>
              <a:cs typeface="Lato"/>
              <a:sym typeface="Lato"/>
            </a:endParaRPr>
          </a:p>
          <a:p>
            <a:pPr indent="0" lvl="0" marL="0" rtl="0" algn="l">
              <a:spcBef>
                <a:spcPts val="0"/>
              </a:spcBef>
              <a:spcAft>
                <a:spcPts val="0"/>
              </a:spcAft>
              <a:buNone/>
            </a:pPr>
            <a:r>
              <a:t/>
            </a:r>
            <a:endParaRPr sz="1800">
              <a:solidFill>
                <a:srgbClr val="EEEEEE"/>
              </a:solidFill>
              <a:latin typeface="Lato"/>
              <a:ea typeface="Lato"/>
              <a:cs typeface="Lato"/>
              <a:sym typeface="Lato"/>
            </a:endParaRPr>
          </a:p>
          <a:p>
            <a:pPr indent="-342900" lvl="0" marL="457200" rtl="0" algn="l">
              <a:spcBef>
                <a:spcPts val="0"/>
              </a:spcBef>
              <a:spcAft>
                <a:spcPts val="0"/>
              </a:spcAft>
              <a:buClr>
                <a:srgbClr val="EEEEEE"/>
              </a:buClr>
              <a:buSzPts val="1800"/>
              <a:buFont typeface="Lato"/>
              <a:buChar char="-"/>
            </a:pPr>
            <a:r>
              <a:rPr lang="en-GB" sz="1800">
                <a:solidFill>
                  <a:srgbClr val="EEEEEE"/>
                </a:solidFill>
                <a:latin typeface="Lato"/>
                <a:ea typeface="Lato"/>
                <a:cs typeface="Lato"/>
                <a:sym typeface="Lato"/>
              </a:rPr>
              <a:t>Expect this number to start at ~100 and then scale up to 1000. </a:t>
            </a:r>
            <a:endParaRPr sz="1800">
              <a:solidFill>
                <a:srgbClr val="EEEEEE"/>
              </a:solidFill>
              <a:latin typeface="Lato"/>
              <a:ea typeface="Lato"/>
              <a:cs typeface="Lato"/>
              <a:sym typeface="Lato"/>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361" name="Shape 361"/>
        <p:cNvGrpSpPr/>
        <p:nvPr/>
      </p:nvGrpSpPr>
      <p:grpSpPr>
        <a:xfrm>
          <a:off x="0" y="0"/>
          <a:ext cx="0" cy="0"/>
          <a:chOff x="0" y="0"/>
          <a:chExt cx="0" cy="0"/>
        </a:xfrm>
      </p:grpSpPr>
      <p:sp>
        <p:nvSpPr>
          <p:cNvPr id="362" name="Google Shape;362;p52"/>
          <p:cNvSpPr txBox="1"/>
          <p:nvPr/>
        </p:nvSpPr>
        <p:spPr>
          <a:xfrm>
            <a:off x="310296" y="256980"/>
            <a:ext cx="3542400" cy="69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rgbClr val="EEEEEE"/>
                </a:solidFill>
                <a:latin typeface="Montserrat SemiBold"/>
                <a:ea typeface="Montserrat SemiBold"/>
                <a:cs typeface="Montserrat SemiBold"/>
                <a:sym typeface="Montserrat SemiBold"/>
              </a:rPr>
              <a:t>Nominated Proof-of-Stake (NPoS)</a:t>
            </a:r>
            <a:endParaRPr sz="1800">
              <a:solidFill>
                <a:srgbClr val="EEEEEE"/>
              </a:solidFill>
              <a:latin typeface="Montserrat SemiBold"/>
              <a:ea typeface="Montserrat SemiBold"/>
              <a:cs typeface="Montserrat SemiBold"/>
              <a:sym typeface="Montserrat SemiBold"/>
            </a:endParaRPr>
          </a:p>
        </p:txBody>
      </p:sp>
      <p:sp>
        <p:nvSpPr>
          <p:cNvPr id="363" name="Google Shape;363;p52"/>
          <p:cNvSpPr txBox="1"/>
          <p:nvPr/>
        </p:nvSpPr>
        <p:spPr>
          <a:xfrm>
            <a:off x="464700" y="1029175"/>
            <a:ext cx="8262900" cy="376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rgbClr val="EEEEEE"/>
              </a:solidFill>
              <a:latin typeface="Lato"/>
              <a:ea typeface="Lato"/>
              <a:cs typeface="Lato"/>
              <a:sym typeface="Lato"/>
            </a:endParaRPr>
          </a:p>
          <a:p>
            <a:pPr indent="-342900" lvl="0" marL="457200" rtl="0" algn="l">
              <a:spcBef>
                <a:spcPts val="0"/>
              </a:spcBef>
              <a:spcAft>
                <a:spcPts val="0"/>
              </a:spcAft>
              <a:buClr>
                <a:srgbClr val="EEEEEE"/>
              </a:buClr>
              <a:buSzPts val="1800"/>
              <a:buFont typeface="Lato"/>
              <a:buChar char="-"/>
            </a:pPr>
            <a:r>
              <a:rPr lang="en-GB" sz="1800">
                <a:solidFill>
                  <a:srgbClr val="EEEEEE"/>
                </a:solidFill>
                <a:latin typeface="Lato"/>
                <a:ea typeface="Lato"/>
                <a:cs typeface="Lato"/>
                <a:sym typeface="Lato"/>
              </a:rPr>
              <a:t>Validator spots are limited.</a:t>
            </a:r>
            <a:endParaRPr sz="1800">
              <a:solidFill>
                <a:srgbClr val="EEEEEE"/>
              </a:solidFill>
              <a:latin typeface="Lato"/>
              <a:ea typeface="Lato"/>
              <a:cs typeface="Lato"/>
              <a:sym typeface="Lato"/>
            </a:endParaRPr>
          </a:p>
          <a:p>
            <a:pPr indent="0" lvl="0" marL="457200" rtl="0" algn="l">
              <a:spcBef>
                <a:spcPts val="0"/>
              </a:spcBef>
              <a:spcAft>
                <a:spcPts val="0"/>
              </a:spcAft>
              <a:buNone/>
            </a:pPr>
            <a:r>
              <a:t/>
            </a:r>
            <a:endParaRPr sz="1800">
              <a:solidFill>
                <a:srgbClr val="EEEEEE"/>
              </a:solidFill>
              <a:latin typeface="Lato"/>
              <a:ea typeface="Lato"/>
              <a:cs typeface="Lato"/>
              <a:sym typeface="Lato"/>
            </a:endParaRPr>
          </a:p>
          <a:p>
            <a:pPr indent="-342900" lvl="0" marL="457200" rtl="0" algn="l">
              <a:spcBef>
                <a:spcPts val="0"/>
              </a:spcBef>
              <a:spcAft>
                <a:spcPts val="0"/>
              </a:spcAft>
              <a:buClr>
                <a:srgbClr val="EEEEEE"/>
              </a:buClr>
              <a:buSzPts val="1800"/>
              <a:buFont typeface="Lato"/>
              <a:buChar char="-"/>
            </a:pPr>
            <a:r>
              <a:rPr lang="en-GB" sz="1800">
                <a:solidFill>
                  <a:srgbClr val="EEEEEE"/>
                </a:solidFill>
                <a:latin typeface="Lato"/>
                <a:ea typeface="Lato"/>
                <a:cs typeface="Lato"/>
                <a:sym typeface="Lato"/>
              </a:rPr>
              <a:t>Only the top validators by stake are elected into the validator set.</a:t>
            </a:r>
            <a:endParaRPr sz="1800">
              <a:solidFill>
                <a:srgbClr val="EEEEEE"/>
              </a:solidFill>
              <a:latin typeface="Lato"/>
              <a:ea typeface="Lato"/>
              <a:cs typeface="Lato"/>
              <a:sym typeface="Lato"/>
            </a:endParaRPr>
          </a:p>
          <a:p>
            <a:pPr indent="0" lvl="0" marL="457200" rtl="0" algn="l">
              <a:spcBef>
                <a:spcPts val="0"/>
              </a:spcBef>
              <a:spcAft>
                <a:spcPts val="0"/>
              </a:spcAft>
              <a:buNone/>
            </a:pPr>
            <a:r>
              <a:t/>
            </a:r>
            <a:endParaRPr sz="1800">
              <a:solidFill>
                <a:srgbClr val="EEEEEE"/>
              </a:solidFill>
              <a:latin typeface="Lato"/>
              <a:ea typeface="Lato"/>
              <a:cs typeface="Lato"/>
              <a:sym typeface="Lato"/>
            </a:endParaRPr>
          </a:p>
          <a:p>
            <a:pPr indent="-342900" lvl="0" marL="457200" rtl="0" algn="l">
              <a:spcBef>
                <a:spcPts val="0"/>
              </a:spcBef>
              <a:spcAft>
                <a:spcPts val="0"/>
              </a:spcAft>
              <a:buClr>
                <a:srgbClr val="EEEEEE"/>
              </a:buClr>
              <a:buSzPts val="1800"/>
              <a:buFont typeface="Lato"/>
              <a:buChar char="-"/>
            </a:pPr>
            <a:r>
              <a:rPr lang="en-GB" sz="1800">
                <a:solidFill>
                  <a:srgbClr val="EEEEEE"/>
                </a:solidFill>
                <a:latin typeface="Lato"/>
                <a:ea typeface="Lato"/>
                <a:cs typeface="Lato"/>
                <a:sym typeface="Lato"/>
              </a:rPr>
              <a:t>Validators not elected in the set remain on standby.</a:t>
            </a:r>
            <a:endParaRPr sz="1800">
              <a:solidFill>
                <a:srgbClr val="EEEEEE"/>
              </a:solidFill>
              <a:latin typeface="Lato"/>
              <a:ea typeface="Lato"/>
              <a:cs typeface="Lato"/>
              <a:sym typeface="Lato"/>
            </a:endParaRPr>
          </a:p>
          <a:p>
            <a:pPr indent="0" lvl="0" marL="457200" rtl="0" algn="l">
              <a:spcBef>
                <a:spcPts val="0"/>
              </a:spcBef>
              <a:spcAft>
                <a:spcPts val="0"/>
              </a:spcAft>
              <a:buNone/>
            </a:pPr>
            <a:r>
              <a:t/>
            </a:r>
            <a:endParaRPr sz="1800">
              <a:solidFill>
                <a:srgbClr val="EEEEEE"/>
              </a:solidFill>
              <a:latin typeface="Lato"/>
              <a:ea typeface="Lato"/>
              <a:cs typeface="Lato"/>
              <a:sym typeface="Lato"/>
            </a:endParaRPr>
          </a:p>
          <a:p>
            <a:pPr indent="-342900" lvl="0" marL="457200" rtl="0" algn="l">
              <a:spcBef>
                <a:spcPts val="0"/>
              </a:spcBef>
              <a:spcAft>
                <a:spcPts val="0"/>
              </a:spcAft>
              <a:buClr>
                <a:srgbClr val="EEEEEE"/>
              </a:buClr>
              <a:buSzPts val="1800"/>
              <a:buFont typeface="Lato"/>
              <a:buChar char="-"/>
            </a:pPr>
            <a:r>
              <a:rPr lang="en-GB" sz="1800">
                <a:solidFill>
                  <a:srgbClr val="EEEEEE"/>
                </a:solidFill>
                <a:latin typeface="Lato"/>
                <a:ea typeface="Lato"/>
                <a:cs typeface="Lato"/>
                <a:sym typeface="Lato"/>
              </a:rPr>
              <a:t>Elections happen every </a:t>
            </a:r>
            <a:r>
              <a:rPr b="1" lang="en-GB" sz="1800">
                <a:solidFill>
                  <a:srgbClr val="EEEEEE"/>
                </a:solidFill>
                <a:latin typeface="Lato"/>
                <a:ea typeface="Lato"/>
                <a:cs typeface="Lato"/>
                <a:sym typeface="Lato"/>
              </a:rPr>
              <a:t>era</a:t>
            </a:r>
            <a:r>
              <a:rPr lang="en-GB" sz="1800">
                <a:solidFill>
                  <a:srgbClr val="EEEEEE"/>
                </a:solidFill>
                <a:latin typeface="Lato"/>
                <a:ea typeface="Lato"/>
                <a:cs typeface="Lato"/>
                <a:sym typeface="Lato"/>
              </a:rPr>
              <a:t>.</a:t>
            </a:r>
            <a:endParaRPr sz="1800">
              <a:solidFill>
                <a:srgbClr val="EEEEEE"/>
              </a:solidFill>
              <a:latin typeface="Lato"/>
              <a:ea typeface="Lato"/>
              <a:cs typeface="Lato"/>
              <a:sym typeface="Lato"/>
            </a:endParaRPr>
          </a:p>
          <a:p>
            <a:pPr indent="0" lvl="0" marL="0" rtl="0" algn="l">
              <a:spcBef>
                <a:spcPts val="0"/>
              </a:spcBef>
              <a:spcAft>
                <a:spcPts val="0"/>
              </a:spcAft>
              <a:buNone/>
            </a:pPr>
            <a:r>
              <a:t/>
            </a:r>
            <a:endParaRPr sz="1800">
              <a:solidFill>
                <a:srgbClr val="EEEEEE"/>
              </a:solidFill>
              <a:latin typeface="Lato"/>
              <a:ea typeface="Lato"/>
              <a:cs typeface="Lato"/>
              <a:sym typeface="Lato"/>
            </a:endParaRPr>
          </a:p>
          <a:p>
            <a:pPr indent="-342900" lvl="0" marL="457200" rtl="0" algn="l">
              <a:spcBef>
                <a:spcPts val="0"/>
              </a:spcBef>
              <a:spcAft>
                <a:spcPts val="0"/>
              </a:spcAft>
              <a:buClr>
                <a:srgbClr val="EEEEEE"/>
              </a:buClr>
              <a:buSzPts val="1800"/>
              <a:buFont typeface="Lato"/>
              <a:buChar char="-"/>
            </a:pPr>
            <a:r>
              <a:rPr lang="en-GB" sz="1800">
                <a:solidFill>
                  <a:srgbClr val="EEEEEE"/>
                </a:solidFill>
                <a:latin typeface="Lato"/>
                <a:ea typeface="Lato"/>
                <a:cs typeface="Lato"/>
                <a:sym typeface="Lato"/>
              </a:rPr>
              <a:t>Validators are elected by another staking actor, the </a:t>
            </a:r>
            <a:r>
              <a:rPr b="1" lang="en-GB" sz="1800">
                <a:solidFill>
                  <a:srgbClr val="EEEEEE"/>
                </a:solidFill>
                <a:latin typeface="Lato"/>
                <a:ea typeface="Lato"/>
                <a:cs typeface="Lato"/>
                <a:sym typeface="Lato"/>
              </a:rPr>
              <a:t>nominator.</a:t>
            </a:r>
            <a:endParaRPr b="1" sz="1800">
              <a:solidFill>
                <a:srgbClr val="EEEEEE"/>
              </a:solidFill>
              <a:latin typeface="Lato"/>
              <a:ea typeface="Lato"/>
              <a:cs typeface="Lato"/>
              <a:sym typeface="Lato"/>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367" name="Shape 367"/>
        <p:cNvGrpSpPr/>
        <p:nvPr/>
      </p:nvGrpSpPr>
      <p:grpSpPr>
        <a:xfrm>
          <a:off x="0" y="0"/>
          <a:ext cx="0" cy="0"/>
          <a:chOff x="0" y="0"/>
          <a:chExt cx="0" cy="0"/>
        </a:xfrm>
      </p:grpSpPr>
      <p:pic>
        <p:nvPicPr>
          <p:cNvPr id="368" name="Google Shape;368;p53"/>
          <p:cNvPicPr preferRelativeResize="0"/>
          <p:nvPr/>
        </p:nvPicPr>
        <p:blipFill>
          <a:blip r:embed="rId3">
            <a:alphaModFix/>
          </a:blip>
          <a:stretch>
            <a:fillRect/>
          </a:stretch>
        </p:blipFill>
        <p:spPr>
          <a:xfrm>
            <a:off x="152400" y="1147925"/>
            <a:ext cx="8839198" cy="3475569"/>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372" name="Shape 372"/>
        <p:cNvGrpSpPr/>
        <p:nvPr/>
      </p:nvGrpSpPr>
      <p:grpSpPr>
        <a:xfrm>
          <a:off x="0" y="0"/>
          <a:ext cx="0" cy="0"/>
          <a:chOff x="0" y="0"/>
          <a:chExt cx="0" cy="0"/>
        </a:xfrm>
      </p:grpSpPr>
      <p:sp>
        <p:nvSpPr>
          <p:cNvPr id="373" name="Google Shape;373;p54"/>
          <p:cNvSpPr txBox="1"/>
          <p:nvPr/>
        </p:nvSpPr>
        <p:spPr>
          <a:xfrm>
            <a:off x="310296" y="256980"/>
            <a:ext cx="3542400" cy="69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rgbClr val="EEEEEE"/>
                </a:solidFill>
                <a:latin typeface="Montserrat SemiBold"/>
                <a:ea typeface="Montserrat SemiBold"/>
                <a:cs typeface="Montserrat SemiBold"/>
                <a:sym typeface="Montserrat SemiBold"/>
              </a:rPr>
              <a:t>Validators and Nominators</a:t>
            </a:r>
            <a:endParaRPr sz="1800">
              <a:solidFill>
                <a:srgbClr val="EEEEEE"/>
              </a:solidFill>
              <a:latin typeface="Montserrat SemiBold"/>
              <a:ea typeface="Montserrat SemiBold"/>
              <a:cs typeface="Montserrat SemiBold"/>
              <a:sym typeface="Montserrat SemiBold"/>
            </a:endParaRPr>
          </a:p>
        </p:txBody>
      </p:sp>
      <p:sp>
        <p:nvSpPr>
          <p:cNvPr id="374" name="Google Shape;374;p54"/>
          <p:cNvSpPr txBox="1"/>
          <p:nvPr/>
        </p:nvSpPr>
        <p:spPr>
          <a:xfrm>
            <a:off x="464700" y="1029175"/>
            <a:ext cx="8262900" cy="376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800">
                <a:solidFill>
                  <a:srgbClr val="EEEEEE"/>
                </a:solidFill>
                <a:latin typeface="Lato"/>
                <a:ea typeface="Lato"/>
                <a:cs typeface="Lato"/>
                <a:sym typeface="Lato"/>
              </a:rPr>
              <a:t>Nominators</a:t>
            </a:r>
            <a:r>
              <a:rPr lang="en-GB" sz="1800">
                <a:solidFill>
                  <a:srgbClr val="EEEEEE"/>
                </a:solidFill>
                <a:latin typeface="Lato"/>
                <a:ea typeface="Lato"/>
                <a:cs typeface="Lato"/>
                <a:sym typeface="Lato"/>
              </a:rPr>
              <a:t> are staking participants that:</a:t>
            </a:r>
            <a:endParaRPr sz="1800">
              <a:solidFill>
                <a:srgbClr val="EEEEEE"/>
              </a:solidFill>
              <a:latin typeface="Lato"/>
              <a:ea typeface="Lato"/>
              <a:cs typeface="Lato"/>
              <a:sym typeface="Lato"/>
            </a:endParaRPr>
          </a:p>
          <a:p>
            <a:pPr indent="0" lvl="0" marL="457200" rtl="0" algn="l">
              <a:spcBef>
                <a:spcPts val="0"/>
              </a:spcBef>
              <a:spcAft>
                <a:spcPts val="0"/>
              </a:spcAft>
              <a:buNone/>
            </a:pPr>
            <a:r>
              <a:t/>
            </a:r>
            <a:endParaRPr sz="1800">
              <a:solidFill>
                <a:srgbClr val="EEEEEE"/>
              </a:solidFill>
              <a:latin typeface="Lato"/>
              <a:ea typeface="Lato"/>
              <a:cs typeface="Lato"/>
              <a:sym typeface="Lato"/>
            </a:endParaRPr>
          </a:p>
          <a:p>
            <a:pPr indent="-342900" lvl="0" marL="457200" rtl="0" algn="l">
              <a:spcBef>
                <a:spcPts val="0"/>
              </a:spcBef>
              <a:spcAft>
                <a:spcPts val="0"/>
              </a:spcAft>
              <a:buClr>
                <a:srgbClr val="EEEEEE"/>
              </a:buClr>
              <a:buSzPts val="1800"/>
              <a:buFont typeface="Lato"/>
              <a:buChar char="-"/>
            </a:pPr>
            <a:r>
              <a:rPr lang="en-GB" sz="1800">
                <a:solidFill>
                  <a:srgbClr val="EEEEEE"/>
                </a:solidFill>
                <a:latin typeface="Lato"/>
                <a:ea typeface="Lato"/>
                <a:cs typeface="Lato"/>
                <a:sym typeface="Lato"/>
              </a:rPr>
              <a:t>Do not have to run a node.</a:t>
            </a:r>
            <a:endParaRPr sz="1800">
              <a:solidFill>
                <a:srgbClr val="EEEEEE"/>
              </a:solidFill>
              <a:latin typeface="Lato"/>
              <a:ea typeface="Lato"/>
              <a:cs typeface="Lato"/>
              <a:sym typeface="Lato"/>
            </a:endParaRPr>
          </a:p>
          <a:p>
            <a:pPr indent="0" lvl="0" marL="457200" rtl="0" algn="l">
              <a:spcBef>
                <a:spcPts val="0"/>
              </a:spcBef>
              <a:spcAft>
                <a:spcPts val="0"/>
              </a:spcAft>
              <a:buNone/>
            </a:pPr>
            <a:r>
              <a:t/>
            </a:r>
            <a:endParaRPr sz="1800">
              <a:solidFill>
                <a:srgbClr val="EEEEEE"/>
              </a:solidFill>
              <a:latin typeface="Lato"/>
              <a:ea typeface="Lato"/>
              <a:cs typeface="Lato"/>
              <a:sym typeface="Lato"/>
            </a:endParaRPr>
          </a:p>
          <a:p>
            <a:pPr indent="-342900" lvl="0" marL="457200" rtl="0" algn="l">
              <a:spcBef>
                <a:spcPts val="0"/>
              </a:spcBef>
              <a:spcAft>
                <a:spcPts val="0"/>
              </a:spcAft>
              <a:buClr>
                <a:srgbClr val="EEEEEE"/>
              </a:buClr>
              <a:buSzPts val="1800"/>
              <a:buFont typeface="Lato"/>
              <a:buChar char="-"/>
            </a:pPr>
            <a:r>
              <a:rPr lang="en-GB" sz="1800">
                <a:solidFill>
                  <a:srgbClr val="EEEEEE"/>
                </a:solidFill>
                <a:latin typeface="Lato"/>
                <a:ea typeface="Lato"/>
                <a:cs typeface="Lato"/>
                <a:sym typeface="Lato"/>
              </a:rPr>
              <a:t>Elect validators through an “on” or “off” approval voting.</a:t>
            </a:r>
            <a:endParaRPr sz="1800">
              <a:solidFill>
                <a:srgbClr val="EEEEEE"/>
              </a:solidFill>
              <a:latin typeface="Lato"/>
              <a:ea typeface="Lato"/>
              <a:cs typeface="Lato"/>
              <a:sym typeface="Lato"/>
            </a:endParaRPr>
          </a:p>
          <a:p>
            <a:pPr indent="0" lvl="0" marL="457200" rtl="0" algn="l">
              <a:spcBef>
                <a:spcPts val="0"/>
              </a:spcBef>
              <a:spcAft>
                <a:spcPts val="0"/>
              </a:spcAft>
              <a:buNone/>
            </a:pPr>
            <a:r>
              <a:t/>
            </a:r>
            <a:endParaRPr sz="1800">
              <a:solidFill>
                <a:srgbClr val="EEEEEE"/>
              </a:solidFill>
              <a:latin typeface="Lato"/>
              <a:ea typeface="Lato"/>
              <a:cs typeface="Lato"/>
              <a:sym typeface="Lato"/>
            </a:endParaRPr>
          </a:p>
          <a:p>
            <a:pPr indent="-342900" lvl="0" marL="457200" rtl="0" algn="l">
              <a:spcBef>
                <a:spcPts val="0"/>
              </a:spcBef>
              <a:spcAft>
                <a:spcPts val="0"/>
              </a:spcAft>
              <a:buClr>
                <a:srgbClr val="EEEEEE"/>
              </a:buClr>
              <a:buSzPts val="1800"/>
              <a:buFont typeface="Lato"/>
              <a:buChar char="-"/>
            </a:pPr>
            <a:r>
              <a:rPr lang="en-GB" sz="1800">
                <a:solidFill>
                  <a:srgbClr val="EEEEEE"/>
                </a:solidFill>
                <a:latin typeface="Lato"/>
                <a:ea typeface="Lato"/>
                <a:cs typeface="Lato"/>
                <a:sym typeface="Lato"/>
              </a:rPr>
              <a:t>Get reward and </a:t>
            </a:r>
            <a:r>
              <a:rPr lang="en-GB" sz="1800">
                <a:solidFill>
                  <a:srgbClr val="EEEEEE"/>
                </a:solidFill>
                <a:latin typeface="Lato"/>
                <a:ea typeface="Lato"/>
                <a:cs typeface="Lato"/>
                <a:sym typeface="Lato"/>
              </a:rPr>
              <a:t>punished</a:t>
            </a:r>
            <a:r>
              <a:rPr lang="en-GB" sz="1800">
                <a:solidFill>
                  <a:srgbClr val="EEEEEE"/>
                </a:solidFill>
                <a:latin typeface="Lato"/>
                <a:ea typeface="Lato"/>
                <a:cs typeface="Lato"/>
                <a:sym typeface="Lato"/>
              </a:rPr>
              <a:t> along with the validators that they are staked to.</a:t>
            </a:r>
            <a:endParaRPr sz="1800">
              <a:solidFill>
                <a:srgbClr val="EEEEEE"/>
              </a:solidFill>
              <a:latin typeface="Lato"/>
              <a:ea typeface="Lato"/>
              <a:cs typeface="Lato"/>
              <a:sym typeface="Lato"/>
            </a:endParaRPr>
          </a:p>
          <a:p>
            <a:pPr indent="0" lvl="0" marL="0" rtl="0" algn="l">
              <a:spcBef>
                <a:spcPts val="0"/>
              </a:spcBef>
              <a:spcAft>
                <a:spcPts val="0"/>
              </a:spcAft>
              <a:buNone/>
            </a:pPr>
            <a:r>
              <a:t/>
            </a:r>
            <a:endParaRPr sz="1800">
              <a:solidFill>
                <a:srgbClr val="EEEEEE"/>
              </a:solidFill>
              <a:latin typeface="Lato"/>
              <a:ea typeface="Lato"/>
              <a:cs typeface="Lato"/>
              <a:sym typeface="Lato"/>
            </a:endParaRPr>
          </a:p>
          <a:p>
            <a:pPr indent="0" lvl="0" marL="0" rtl="0" algn="l">
              <a:spcBef>
                <a:spcPts val="0"/>
              </a:spcBef>
              <a:spcAft>
                <a:spcPts val="0"/>
              </a:spcAft>
              <a:buNone/>
            </a:pPr>
            <a:r>
              <a:t/>
            </a:r>
            <a:endParaRPr sz="1800">
              <a:solidFill>
                <a:srgbClr val="EEEEEE"/>
              </a:solidFill>
              <a:latin typeface="Lato"/>
              <a:ea typeface="Lato"/>
              <a:cs typeface="Lato"/>
              <a:sym typeface="Lato"/>
            </a:endParaRPr>
          </a:p>
          <a:p>
            <a:pPr indent="0" lvl="0" marL="0" rtl="0" algn="l">
              <a:spcBef>
                <a:spcPts val="0"/>
              </a:spcBef>
              <a:spcAft>
                <a:spcPts val="0"/>
              </a:spcAft>
              <a:buNone/>
            </a:pPr>
            <a:r>
              <a:rPr lang="en-GB" sz="1800">
                <a:solidFill>
                  <a:srgbClr val="EEEEEE"/>
                </a:solidFill>
                <a:latin typeface="Lato"/>
                <a:ea typeface="Lato"/>
                <a:cs typeface="Lato"/>
                <a:sym typeface="Lato"/>
              </a:rPr>
              <a:t>Nomination is the </a:t>
            </a:r>
            <a:r>
              <a:rPr i="1" lang="en-GB" sz="1800">
                <a:solidFill>
                  <a:srgbClr val="EEEEEE"/>
                </a:solidFill>
                <a:latin typeface="Lato"/>
                <a:ea typeface="Lato"/>
                <a:cs typeface="Lato"/>
                <a:sym typeface="Lato"/>
              </a:rPr>
              <a:t>set it and forget it </a:t>
            </a:r>
            <a:r>
              <a:rPr lang="en-GB" sz="1800">
                <a:solidFill>
                  <a:srgbClr val="EEEEEE"/>
                </a:solidFill>
                <a:latin typeface="Lato"/>
                <a:ea typeface="Lato"/>
                <a:cs typeface="Lato"/>
                <a:sym typeface="Lato"/>
              </a:rPr>
              <a:t>approach -- but best do some due diligence on the chosen validations for good security practices and behaviour.</a:t>
            </a:r>
            <a:endParaRPr sz="1800">
              <a:solidFill>
                <a:srgbClr val="EEEEEE"/>
              </a:solidFill>
              <a:latin typeface="Lato"/>
              <a:ea typeface="Lato"/>
              <a:cs typeface="Lato"/>
              <a:sym typeface="Lato"/>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378" name="Shape 378"/>
        <p:cNvGrpSpPr/>
        <p:nvPr/>
      </p:nvGrpSpPr>
      <p:grpSpPr>
        <a:xfrm>
          <a:off x="0" y="0"/>
          <a:ext cx="0" cy="0"/>
          <a:chOff x="0" y="0"/>
          <a:chExt cx="0" cy="0"/>
        </a:xfrm>
      </p:grpSpPr>
      <p:sp>
        <p:nvSpPr>
          <p:cNvPr id="379" name="Google Shape;379;p55"/>
          <p:cNvSpPr txBox="1"/>
          <p:nvPr/>
        </p:nvSpPr>
        <p:spPr>
          <a:xfrm>
            <a:off x="310296" y="256980"/>
            <a:ext cx="3542400" cy="69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rgbClr val="EEEEEE"/>
                </a:solidFill>
                <a:latin typeface="Montserrat SemiBold"/>
                <a:ea typeface="Montserrat SemiBold"/>
                <a:cs typeface="Montserrat SemiBold"/>
                <a:sym typeface="Montserrat SemiBold"/>
              </a:rPr>
              <a:t>Phragmen’s Method</a:t>
            </a:r>
            <a:endParaRPr sz="1800">
              <a:solidFill>
                <a:srgbClr val="EEEEEE"/>
              </a:solidFill>
              <a:latin typeface="Montserrat SemiBold"/>
              <a:ea typeface="Montserrat SemiBold"/>
              <a:cs typeface="Montserrat SemiBold"/>
              <a:sym typeface="Montserrat SemiBold"/>
            </a:endParaRPr>
          </a:p>
        </p:txBody>
      </p:sp>
      <p:sp>
        <p:nvSpPr>
          <p:cNvPr id="380" name="Google Shape;380;p55"/>
          <p:cNvSpPr txBox="1"/>
          <p:nvPr/>
        </p:nvSpPr>
        <p:spPr>
          <a:xfrm>
            <a:off x="464700" y="1029175"/>
            <a:ext cx="8262900" cy="37608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rgbClr val="EEEEEE"/>
              </a:buClr>
              <a:buSzPts val="1800"/>
              <a:buFont typeface="Lato"/>
              <a:buChar char="-"/>
            </a:pPr>
            <a:r>
              <a:rPr b="1" lang="en-GB" sz="1800">
                <a:solidFill>
                  <a:srgbClr val="EEEEEE"/>
                </a:solidFill>
                <a:latin typeface="Lato"/>
                <a:ea typeface="Lato"/>
                <a:cs typeface="Lato"/>
                <a:sym typeface="Lato"/>
              </a:rPr>
              <a:t>Election algorithm used to choose and equalize stake among the validator set.</a:t>
            </a:r>
            <a:endParaRPr b="1" sz="1800">
              <a:solidFill>
                <a:srgbClr val="EEEEEE"/>
              </a:solidFill>
              <a:latin typeface="Lato"/>
              <a:ea typeface="Lato"/>
              <a:cs typeface="Lato"/>
              <a:sym typeface="Lato"/>
            </a:endParaRPr>
          </a:p>
          <a:p>
            <a:pPr indent="0" lvl="0" marL="457200" rtl="0" algn="l">
              <a:spcBef>
                <a:spcPts val="0"/>
              </a:spcBef>
              <a:spcAft>
                <a:spcPts val="0"/>
              </a:spcAft>
              <a:buNone/>
            </a:pPr>
            <a:r>
              <a:t/>
            </a:r>
            <a:endParaRPr b="1" sz="1800">
              <a:solidFill>
                <a:srgbClr val="EEEEEE"/>
              </a:solidFill>
              <a:latin typeface="Lato"/>
              <a:ea typeface="Lato"/>
              <a:cs typeface="Lato"/>
              <a:sym typeface="Lato"/>
            </a:endParaRPr>
          </a:p>
          <a:p>
            <a:pPr indent="-342900" lvl="0" marL="457200" rtl="0" algn="l">
              <a:spcBef>
                <a:spcPts val="0"/>
              </a:spcBef>
              <a:spcAft>
                <a:spcPts val="0"/>
              </a:spcAft>
              <a:buClr>
                <a:srgbClr val="EEEEEE"/>
              </a:buClr>
              <a:buSzPts val="1800"/>
              <a:buFont typeface="Lato"/>
              <a:buChar char="-"/>
            </a:pPr>
            <a:r>
              <a:rPr b="1" lang="en-GB" sz="1800">
                <a:solidFill>
                  <a:srgbClr val="EEEEEE"/>
                </a:solidFill>
                <a:latin typeface="Lato"/>
                <a:ea typeface="Lato"/>
                <a:cs typeface="Lato"/>
                <a:sym typeface="Lato"/>
              </a:rPr>
              <a:t>For the best chances of getting paid out, nominators want to stake to the least staked validators. </a:t>
            </a:r>
            <a:endParaRPr b="1" sz="1800">
              <a:solidFill>
                <a:srgbClr val="EEEEEE"/>
              </a:solidFill>
              <a:latin typeface="Lato"/>
              <a:ea typeface="Lato"/>
              <a:cs typeface="Lato"/>
              <a:sym typeface="Lato"/>
            </a:endParaRPr>
          </a:p>
          <a:p>
            <a:pPr indent="0" lvl="0" marL="0" rtl="0" algn="l">
              <a:spcBef>
                <a:spcPts val="0"/>
              </a:spcBef>
              <a:spcAft>
                <a:spcPts val="0"/>
              </a:spcAft>
              <a:buNone/>
            </a:pPr>
            <a:r>
              <a:t/>
            </a:r>
            <a:endParaRPr b="1" sz="1800">
              <a:solidFill>
                <a:srgbClr val="EEEEEE"/>
              </a:solidFill>
              <a:latin typeface="Lato"/>
              <a:ea typeface="Lato"/>
              <a:cs typeface="Lato"/>
              <a:sym typeface="Lato"/>
            </a:endParaRPr>
          </a:p>
          <a:p>
            <a:pPr indent="-342900" lvl="0" marL="457200" rtl="0" algn="l">
              <a:spcBef>
                <a:spcPts val="0"/>
              </a:spcBef>
              <a:spcAft>
                <a:spcPts val="0"/>
              </a:spcAft>
              <a:buClr>
                <a:srgbClr val="EEEEEE"/>
              </a:buClr>
              <a:buSzPts val="1800"/>
              <a:buFont typeface="Lato"/>
              <a:buChar char="-"/>
            </a:pPr>
            <a:r>
              <a:rPr b="1" lang="en-GB" sz="1800">
                <a:solidFill>
                  <a:srgbClr val="EEEEEE"/>
                </a:solidFill>
                <a:latin typeface="Lato"/>
                <a:ea typeface="Lato"/>
                <a:cs typeface="Lato"/>
                <a:sym typeface="Lato"/>
              </a:rPr>
              <a:t>Phragmen will do this automatically among the list of validators nominators have approved.</a:t>
            </a:r>
            <a:endParaRPr b="1" sz="1800">
              <a:solidFill>
                <a:srgbClr val="EEEEEE"/>
              </a:solidFill>
              <a:latin typeface="Lato"/>
              <a:ea typeface="Lato"/>
              <a:cs typeface="Lato"/>
              <a:sym typeface="Lato"/>
            </a:endParaRPr>
          </a:p>
          <a:p>
            <a:pPr indent="0" lvl="0" marL="0" rtl="0" algn="l">
              <a:spcBef>
                <a:spcPts val="0"/>
              </a:spcBef>
              <a:spcAft>
                <a:spcPts val="0"/>
              </a:spcAft>
              <a:buNone/>
            </a:pPr>
            <a:r>
              <a:t/>
            </a:r>
            <a:endParaRPr b="1" sz="1800">
              <a:solidFill>
                <a:srgbClr val="EEEEEE"/>
              </a:solidFill>
              <a:latin typeface="Lato"/>
              <a:ea typeface="Lato"/>
              <a:cs typeface="Lato"/>
              <a:sym typeface="Lato"/>
            </a:endParaRPr>
          </a:p>
          <a:p>
            <a:pPr indent="-342900" lvl="0" marL="457200" rtl="0" algn="l">
              <a:spcBef>
                <a:spcPts val="0"/>
              </a:spcBef>
              <a:spcAft>
                <a:spcPts val="0"/>
              </a:spcAft>
              <a:buClr>
                <a:srgbClr val="EEEEEE"/>
              </a:buClr>
              <a:buSzPts val="1800"/>
              <a:buFont typeface="Lato"/>
              <a:buChar char="-"/>
            </a:pPr>
            <a:r>
              <a:rPr lang="en-GB" sz="1800">
                <a:solidFill>
                  <a:srgbClr val="EEEEEE"/>
                </a:solidFill>
                <a:latin typeface="Lato"/>
                <a:ea typeface="Lato"/>
                <a:cs typeface="Lato"/>
                <a:sym typeface="Lato"/>
              </a:rPr>
              <a:t>But nominators still have the last say on who they approve.</a:t>
            </a:r>
            <a:endParaRPr sz="1800">
              <a:solidFill>
                <a:srgbClr val="EEEEEE"/>
              </a:solidFill>
              <a:latin typeface="Lato"/>
              <a:ea typeface="Lato"/>
              <a:cs typeface="Lato"/>
              <a:sym typeface="Lato"/>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4" name="Shape 384"/>
        <p:cNvGrpSpPr/>
        <p:nvPr/>
      </p:nvGrpSpPr>
      <p:grpSpPr>
        <a:xfrm>
          <a:off x="0" y="0"/>
          <a:ext cx="0" cy="0"/>
          <a:chOff x="0" y="0"/>
          <a:chExt cx="0" cy="0"/>
        </a:xfrm>
      </p:grpSpPr>
      <p:sp>
        <p:nvSpPr>
          <p:cNvPr id="385" name="Google Shape;385;p56"/>
          <p:cNvSpPr txBox="1"/>
          <p:nvPr>
            <p:ph type="ctrTitle"/>
          </p:nvPr>
        </p:nvSpPr>
        <p:spPr>
          <a:xfrm>
            <a:off x="2392800" y="2178600"/>
            <a:ext cx="4358400" cy="786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Validator </a:t>
            </a:r>
            <a:r>
              <a:rPr lang="en-GB">
                <a:solidFill>
                  <a:srgbClr val="E6007A"/>
                </a:solidFill>
              </a:rPr>
              <a:t>💻</a:t>
            </a:r>
            <a:endParaRPr>
              <a:solidFill>
                <a:srgbClr val="E6007A"/>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160" name="Shape 160"/>
        <p:cNvGrpSpPr/>
        <p:nvPr/>
      </p:nvGrpSpPr>
      <p:grpSpPr>
        <a:xfrm>
          <a:off x="0" y="0"/>
          <a:ext cx="0" cy="0"/>
          <a:chOff x="0" y="0"/>
          <a:chExt cx="0" cy="0"/>
        </a:xfrm>
      </p:grpSpPr>
      <p:sp>
        <p:nvSpPr>
          <p:cNvPr id="161" name="Google Shape;161;p30"/>
          <p:cNvSpPr txBox="1"/>
          <p:nvPr>
            <p:ph type="ctrTitle"/>
          </p:nvPr>
        </p:nvSpPr>
        <p:spPr>
          <a:xfrm>
            <a:off x="2392800" y="2167350"/>
            <a:ext cx="4358400" cy="808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Agenda</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9" name="Shape 389"/>
        <p:cNvGrpSpPr/>
        <p:nvPr/>
      </p:nvGrpSpPr>
      <p:grpSpPr>
        <a:xfrm>
          <a:off x="0" y="0"/>
          <a:ext cx="0" cy="0"/>
          <a:chOff x="0" y="0"/>
          <a:chExt cx="0" cy="0"/>
        </a:xfrm>
      </p:grpSpPr>
      <p:sp>
        <p:nvSpPr>
          <p:cNvPr id="390" name="Google Shape;390;p57"/>
          <p:cNvSpPr txBox="1"/>
          <p:nvPr/>
        </p:nvSpPr>
        <p:spPr>
          <a:xfrm>
            <a:off x="310296" y="256980"/>
            <a:ext cx="3542400" cy="69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rgbClr val="EEEEEE"/>
                </a:solidFill>
                <a:latin typeface="Montserrat SemiBold"/>
                <a:ea typeface="Montserrat SemiBold"/>
                <a:cs typeface="Montserrat SemiBold"/>
                <a:sym typeface="Montserrat SemiBold"/>
              </a:rPr>
              <a:t>Validators</a:t>
            </a:r>
            <a:endParaRPr sz="1800">
              <a:solidFill>
                <a:srgbClr val="EEEEEE"/>
              </a:solidFill>
              <a:latin typeface="Montserrat SemiBold"/>
              <a:ea typeface="Montserrat SemiBold"/>
              <a:cs typeface="Montserrat SemiBold"/>
              <a:sym typeface="Montserrat SemiBold"/>
            </a:endParaRPr>
          </a:p>
        </p:txBody>
      </p:sp>
      <p:sp>
        <p:nvSpPr>
          <p:cNvPr id="391" name="Google Shape;391;p57"/>
          <p:cNvSpPr txBox="1"/>
          <p:nvPr/>
        </p:nvSpPr>
        <p:spPr>
          <a:xfrm>
            <a:off x="464700" y="1029175"/>
            <a:ext cx="8262900" cy="376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800">
                <a:solidFill>
                  <a:srgbClr val="EEEEEE"/>
                </a:solidFill>
                <a:latin typeface="Lato"/>
                <a:ea typeface="Lato"/>
                <a:cs typeface="Lato"/>
                <a:sym typeface="Lato"/>
              </a:rPr>
              <a:t>Validators</a:t>
            </a:r>
            <a:r>
              <a:rPr lang="en-GB" sz="1800">
                <a:solidFill>
                  <a:srgbClr val="EEEEEE"/>
                </a:solidFill>
                <a:latin typeface="Lato"/>
                <a:ea typeface="Lato"/>
                <a:cs typeface="Lato"/>
                <a:sym typeface="Lato"/>
              </a:rPr>
              <a:t> are staking participants that:</a:t>
            </a:r>
            <a:endParaRPr sz="1800">
              <a:solidFill>
                <a:srgbClr val="EEEEEE"/>
              </a:solidFill>
              <a:latin typeface="Lato"/>
              <a:ea typeface="Lato"/>
              <a:cs typeface="Lato"/>
              <a:sym typeface="Lato"/>
            </a:endParaRPr>
          </a:p>
          <a:p>
            <a:pPr indent="0" lvl="0" marL="457200" rtl="0" algn="l">
              <a:spcBef>
                <a:spcPts val="0"/>
              </a:spcBef>
              <a:spcAft>
                <a:spcPts val="0"/>
              </a:spcAft>
              <a:buNone/>
            </a:pPr>
            <a:r>
              <a:t/>
            </a:r>
            <a:endParaRPr sz="1800">
              <a:solidFill>
                <a:srgbClr val="EEEEEE"/>
              </a:solidFill>
              <a:latin typeface="Lato"/>
              <a:ea typeface="Lato"/>
              <a:cs typeface="Lato"/>
              <a:sym typeface="Lato"/>
            </a:endParaRPr>
          </a:p>
          <a:p>
            <a:pPr indent="-342900" lvl="0" marL="457200" rtl="0" algn="l">
              <a:spcBef>
                <a:spcPts val="0"/>
              </a:spcBef>
              <a:spcAft>
                <a:spcPts val="0"/>
              </a:spcAft>
              <a:buClr>
                <a:srgbClr val="EEEEEE"/>
              </a:buClr>
              <a:buSzPts val="1800"/>
              <a:buFont typeface="Lato"/>
              <a:buChar char="-"/>
            </a:pPr>
            <a:r>
              <a:rPr lang="en-GB" sz="1800">
                <a:solidFill>
                  <a:srgbClr val="EEEEEE"/>
                </a:solidFill>
                <a:latin typeface="Lato"/>
                <a:ea typeface="Lato"/>
                <a:cs typeface="Lato"/>
                <a:sym typeface="Lato"/>
              </a:rPr>
              <a:t>Must run at least a full node for the relay chain. </a:t>
            </a:r>
            <a:endParaRPr sz="1800">
              <a:solidFill>
                <a:srgbClr val="EEEEEE"/>
              </a:solidFill>
              <a:latin typeface="Lato"/>
              <a:ea typeface="Lato"/>
              <a:cs typeface="Lato"/>
              <a:sym typeface="Lato"/>
            </a:endParaRPr>
          </a:p>
          <a:p>
            <a:pPr indent="0" lvl="0" marL="457200" rtl="0" algn="l">
              <a:spcBef>
                <a:spcPts val="0"/>
              </a:spcBef>
              <a:spcAft>
                <a:spcPts val="0"/>
              </a:spcAft>
              <a:buNone/>
            </a:pPr>
            <a:r>
              <a:t/>
            </a:r>
            <a:endParaRPr sz="1800">
              <a:solidFill>
                <a:srgbClr val="EEEEEE"/>
              </a:solidFill>
              <a:latin typeface="Lato"/>
              <a:ea typeface="Lato"/>
              <a:cs typeface="Lato"/>
              <a:sym typeface="Lato"/>
            </a:endParaRPr>
          </a:p>
          <a:p>
            <a:pPr indent="-342900" lvl="0" marL="457200" rtl="0" algn="l">
              <a:spcBef>
                <a:spcPts val="0"/>
              </a:spcBef>
              <a:spcAft>
                <a:spcPts val="0"/>
              </a:spcAft>
              <a:buClr>
                <a:srgbClr val="EEEEEE"/>
              </a:buClr>
              <a:buSzPts val="1800"/>
              <a:buFont typeface="Lato"/>
              <a:buChar char="-"/>
            </a:pPr>
            <a:r>
              <a:rPr lang="en-GB" sz="1800">
                <a:solidFill>
                  <a:srgbClr val="EEEEEE"/>
                </a:solidFill>
                <a:latin typeface="Lato"/>
                <a:ea typeface="Lato"/>
                <a:cs typeface="Lato"/>
                <a:sym typeface="Lato"/>
              </a:rPr>
              <a:t>Directly participate in block authorship, finality, and validity checking.</a:t>
            </a:r>
            <a:endParaRPr sz="1800">
              <a:solidFill>
                <a:srgbClr val="EEEEEE"/>
              </a:solidFill>
              <a:latin typeface="Lato"/>
              <a:ea typeface="Lato"/>
              <a:cs typeface="Lato"/>
              <a:sym typeface="Lato"/>
            </a:endParaRPr>
          </a:p>
          <a:p>
            <a:pPr indent="0" lvl="0" marL="457200" rtl="0" algn="l">
              <a:spcBef>
                <a:spcPts val="0"/>
              </a:spcBef>
              <a:spcAft>
                <a:spcPts val="0"/>
              </a:spcAft>
              <a:buNone/>
            </a:pPr>
            <a:r>
              <a:t/>
            </a:r>
            <a:endParaRPr sz="1800">
              <a:solidFill>
                <a:srgbClr val="EEEEEE"/>
              </a:solidFill>
              <a:latin typeface="Lato"/>
              <a:ea typeface="Lato"/>
              <a:cs typeface="Lato"/>
              <a:sym typeface="Lato"/>
            </a:endParaRPr>
          </a:p>
          <a:p>
            <a:pPr indent="-342900" lvl="0" marL="457200" rtl="0" algn="l">
              <a:spcBef>
                <a:spcPts val="0"/>
              </a:spcBef>
              <a:spcAft>
                <a:spcPts val="0"/>
              </a:spcAft>
              <a:buClr>
                <a:srgbClr val="EEEEEE"/>
              </a:buClr>
              <a:buSzPts val="1800"/>
              <a:buFont typeface="Lato"/>
              <a:buChar char="-"/>
            </a:pPr>
            <a:r>
              <a:rPr lang="en-GB" sz="1800">
                <a:solidFill>
                  <a:srgbClr val="EEEEEE"/>
                </a:solidFill>
                <a:latin typeface="Lato"/>
                <a:ea typeface="Lato"/>
                <a:cs typeface="Lato"/>
                <a:sym typeface="Lato"/>
              </a:rPr>
              <a:t>Able to choose payment preferences before splitting with nominators.</a:t>
            </a:r>
            <a:endParaRPr sz="1800">
              <a:solidFill>
                <a:srgbClr val="EEEEEE"/>
              </a:solidFill>
              <a:latin typeface="Lato"/>
              <a:ea typeface="Lato"/>
              <a:cs typeface="Lato"/>
              <a:sym typeface="Lato"/>
            </a:endParaRPr>
          </a:p>
          <a:p>
            <a:pPr indent="0" lvl="0" marL="0" rtl="0" algn="l">
              <a:spcBef>
                <a:spcPts val="0"/>
              </a:spcBef>
              <a:spcAft>
                <a:spcPts val="0"/>
              </a:spcAft>
              <a:buNone/>
            </a:pPr>
            <a:r>
              <a:t/>
            </a:r>
            <a:endParaRPr sz="1800">
              <a:solidFill>
                <a:srgbClr val="EEEEEE"/>
              </a:solidFill>
              <a:latin typeface="Lato"/>
              <a:ea typeface="Lato"/>
              <a:cs typeface="Lato"/>
              <a:sym typeface="Lato"/>
            </a:endParaRPr>
          </a:p>
          <a:p>
            <a:pPr indent="0" lvl="0" marL="0" rtl="0" algn="l">
              <a:spcBef>
                <a:spcPts val="0"/>
              </a:spcBef>
              <a:spcAft>
                <a:spcPts val="0"/>
              </a:spcAft>
              <a:buNone/>
            </a:pPr>
            <a:r>
              <a:t/>
            </a:r>
            <a:endParaRPr sz="1800">
              <a:solidFill>
                <a:srgbClr val="EEEEEE"/>
              </a:solidFill>
              <a:latin typeface="Lato"/>
              <a:ea typeface="Lato"/>
              <a:cs typeface="Lato"/>
              <a:sym typeface="Lato"/>
            </a:endParaRPr>
          </a:p>
          <a:p>
            <a:pPr indent="0" lvl="0" marL="0" rtl="0" algn="l">
              <a:spcBef>
                <a:spcPts val="0"/>
              </a:spcBef>
              <a:spcAft>
                <a:spcPts val="0"/>
              </a:spcAft>
              <a:buNone/>
            </a:pPr>
            <a:r>
              <a:rPr lang="en-GB" sz="1800">
                <a:solidFill>
                  <a:srgbClr val="EEEEEE"/>
                </a:solidFill>
                <a:latin typeface="Lato"/>
                <a:ea typeface="Lato"/>
                <a:cs typeface="Lato"/>
                <a:sym typeface="Lato"/>
              </a:rPr>
              <a:t>Validators can be viewed as being a </a:t>
            </a:r>
            <a:r>
              <a:rPr i="1" lang="en-GB" sz="1800">
                <a:solidFill>
                  <a:srgbClr val="EEEEEE"/>
                </a:solidFill>
                <a:latin typeface="Lato"/>
                <a:ea typeface="Lato"/>
                <a:cs typeface="Lato"/>
                <a:sym typeface="Lato"/>
              </a:rPr>
              <a:t>service </a:t>
            </a:r>
            <a:r>
              <a:rPr lang="en-GB" sz="1800">
                <a:solidFill>
                  <a:srgbClr val="EEEEEE"/>
                </a:solidFill>
                <a:latin typeface="Lato"/>
                <a:ea typeface="Lato"/>
                <a:cs typeface="Lato"/>
                <a:sym typeface="Lato"/>
              </a:rPr>
              <a:t>and must stay </a:t>
            </a:r>
            <a:r>
              <a:rPr i="1" lang="en-GB" sz="1800">
                <a:solidFill>
                  <a:srgbClr val="EEEEEE"/>
                </a:solidFill>
                <a:latin typeface="Lato"/>
                <a:ea typeface="Lato"/>
                <a:cs typeface="Lato"/>
                <a:sym typeface="Lato"/>
              </a:rPr>
              <a:t>online </a:t>
            </a:r>
            <a:r>
              <a:rPr lang="en-GB" sz="1800">
                <a:solidFill>
                  <a:srgbClr val="EEEEEE"/>
                </a:solidFill>
                <a:latin typeface="Lato"/>
                <a:ea typeface="Lato"/>
                <a:cs typeface="Lato"/>
                <a:sym typeface="Lato"/>
              </a:rPr>
              <a:t>and available</a:t>
            </a:r>
            <a:endParaRPr sz="1800">
              <a:solidFill>
                <a:srgbClr val="EEEEEE"/>
              </a:solidFill>
              <a:latin typeface="Lato"/>
              <a:ea typeface="Lato"/>
              <a:cs typeface="Lato"/>
              <a:sym typeface="Lato"/>
            </a:endParaRPr>
          </a:p>
          <a:p>
            <a:pPr indent="0" lvl="0" marL="0" rtl="0" algn="l">
              <a:spcBef>
                <a:spcPts val="0"/>
              </a:spcBef>
              <a:spcAft>
                <a:spcPts val="0"/>
              </a:spcAft>
              <a:buNone/>
            </a:pPr>
            <a:r>
              <a:rPr lang="en-GB" sz="1800">
                <a:solidFill>
                  <a:srgbClr val="EEEEEE"/>
                </a:solidFill>
                <a:latin typeface="Lato"/>
                <a:ea typeface="Lato"/>
                <a:cs typeface="Lato"/>
                <a:sym typeface="Lato"/>
              </a:rPr>
              <a:t>with very high up-time. They will be held responsible.</a:t>
            </a:r>
            <a:endParaRPr sz="1800">
              <a:solidFill>
                <a:srgbClr val="EEEEEE"/>
              </a:solidFill>
              <a:latin typeface="Lato"/>
              <a:ea typeface="Lato"/>
              <a:cs typeface="Lato"/>
              <a:sym typeface="Lato"/>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5" name="Shape 395"/>
        <p:cNvGrpSpPr/>
        <p:nvPr/>
      </p:nvGrpSpPr>
      <p:grpSpPr>
        <a:xfrm>
          <a:off x="0" y="0"/>
          <a:ext cx="0" cy="0"/>
          <a:chOff x="0" y="0"/>
          <a:chExt cx="0" cy="0"/>
        </a:xfrm>
      </p:grpSpPr>
      <p:sp>
        <p:nvSpPr>
          <p:cNvPr id="396" name="Google Shape;396;p58"/>
          <p:cNvSpPr txBox="1"/>
          <p:nvPr/>
        </p:nvSpPr>
        <p:spPr>
          <a:xfrm>
            <a:off x="310300" y="256975"/>
            <a:ext cx="3837900" cy="69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rgbClr val="EEEEEE"/>
                </a:solidFill>
                <a:latin typeface="Montserrat SemiBold"/>
                <a:ea typeface="Montserrat SemiBold"/>
                <a:cs typeface="Montserrat SemiBold"/>
                <a:sym typeface="Montserrat SemiBold"/>
              </a:rPr>
              <a:t>Types of Nodes</a:t>
            </a:r>
            <a:endParaRPr sz="1800">
              <a:solidFill>
                <a:srgbClr val="EEEEEE"/>
              </a:solidFill>
              <a:latin typeface="Montserrat SemiBold"/>
              <a:ea typeface="Montserrat SemiBold"/>
              <a:cs typeface="Montserrat SemiBold"/>
              <a:sym typeface="Montserrat SemiBold"/>
            </a:endParaRPr>
          </a:p>
        </p:txBody>
      </p:sp>
      <p:sp>
        <p:nvSpPr>
          <p:cNvPr id="397" name="Google Shape;397;p58"/>
          <p:cNvSpPr txBox="1"/>
          <p:nvPr/>
        </p:nvSpPr>
        <p:spPr>
          <a:xfrm>
            <a:off x="824125" y="1226750"/>
            <a:ext cx="1681500" cy="43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1800">
                <a:solidFill>
                  <a:srgbClr val="0097A7"/>
                </a:solidFill>
                <a:latin typeface="Lato"/>
                <a:ea typeface="Lato"/>
                <a:cs typeface="Lato"/>
                <a:sym typeface="Lato"/>
              </a:rPr>
              <a:t>Full Node</a:t>
            </a:r>
            <a:endParaRPr sz="1800">
              <a:solidFill>
                <a:srgbClr val="0097A7"/>
              </a:solidFill>
              <a:latin typeface="Lato"/>
              <a:ea typeface="Lato"/>
              <a:cs typeface="Lato"/>
              <a:sym typeface="Lato"/>
            </a:endParaRPr>
          </a:p>
        </p:txBody>
      </p:sp>
      <p:sp>
        <p:nvSpPr>
          <p:cNvPr id="398" name="Google Shape;398;p58"/>
          <p:cNvSpPr txBox="1"/>
          <p:nvPr/>
        </p:nvSpPr>
        <p:spPr>
          <a:xfrm>
            <a:off x="3609100" y="1226750"/>
            <a:ext cx="1681500" cy="43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1800">
                <a:solidFill>
                  <a:srgbClr val="C27BA0"/>
                </a:solidFill>
                <a:latin typeface="Lato"/>
                <a:ea typeface="Lato"/>
                <a:cs typeface="Lato"/>
                <a:sym typeface="Lato"/>
              </a:rPr>
              <a:t>Archive Node</a:t>
            </a:r>
            <a:endParaRPr sz="1800">
              <a:solidFill>
                <a:srgbClr val="C27BA0"/>
              </a:solidFill>
              <a:latin typeface="Lato"/>
              <a:ea typeface="Lato"/>
              <a:cs typeface="Lato"/>
              <a:sym typeface="Lato"/>
            </a:endParaRPr>
          </a:p>
        </p:txBody>
      </p:sp>
      <p:sp>
        <p:nvSpPr>
          <p:cNvPr id="399" name="Google Shape;399;p58"/>
          <p:cNvSpPr txBox="1"/>
          <p:nvPr/>
        </p:nvSpPr>
        <p:spPr>
          <a:xfrm>
            <a:off x="6394075" y="1226750"/>
            <a:ext cx="1681500" cy="43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1800">
                <a:solidFill>
                  <a:srgbClr val="6AA84F"/>
                </a:solidFill>
                <a:latin typeface="Lato"/>
                <a:ea typeface="Lato"/>
                <a:cs typeface="Lato"/>
                <a:sym typeface="Lato"/>
              </a:rPr>
              <a:t>Light Client</a:t>
            </a:r>
            <a:endParaRPr sz="1800">
              <a:solidFill>
                <a:srgbClr val="6AA84F"/>
              </a:solidFill>
              <a:latin typeface="Lato"/>
              <a:ea typeface="Lato"/>
              <a:cs typeface="Lato"/>
              <a:sym typeface="Lato"/>
            </a:endParaRPr>
          </a:p>
        </p:txBody>
      </p:sp>
      <p:pic>
        <p:nvPicPr>
          <p:cNvPr id="400" name="Google Shape;400;p58"/>
          <p:cNvPicPr preferRelativeResize="0"/>
          <p:nvPr/>
        </p:nvPicPr>
        <p:blipFill>
          <a:blip r:embed="rId3">
            <a:alphaModFix/>
          </a:blip>
          <a:stretch>
            <a:fillRect/>
          </a:stretch>
        </p:blipFill>
        <p:spPr>
          <a:xfrm>
            <a:off x="733125" y="1813938"/>
            <a:ext cx="1863481" cy="1742476"/>
          </a:xfrm>
          <a:prstGeom prst="rect">
            <a:avLst/>
          </a:prstGeom>
          <a:noFill/>
          <a:ln>
            <a:noFill/>
          </a:ln>
        </p:spPr>
      </p:pic>
      <p:pic>
        <p:nvPicPr>
          <p:cNvPr id="401" name="Google Shape;401;p58"/>
          <p:cNvPicPr preferRelativeResize="0"/>
          <p:nvPr/>
        </p:nvPicPr>
        <p:blipFill>
          <a:blip r:embed="rId4">
            <a:alphaModFix/>
          </a:blip>
          <a:stretch>
            <a:fillRect/>
          </a:stretch>
        </p:blipFill>
        <p:spPr>
          <a:xfrm>
            <a:off x="3913710" y="1813950"/>
            <a:ext cx="1316589" cy="1742475"/>
          </a:xfrm>
          <a:prstGeom prst="rect">
            <a:avLst/>
          </a:prstGeom>
          <a:noFill/>
          <a:ln>
            <a:noFill/>
          </a:ln>
        </p:spPr>
      </p:pic>
      <p:pic>
        <p:nvPicPr>
          <p:cNvPr id="402" name="Google Shape;402;p58"/>
          <p:cNvPicPr preferRelativeResize="0"/>
          <p:nvPr/>
        </p:nvPicPr>
        <p:blipFill>
          <a:blip r:embed="rId5">
            <a:alphaModFix/>
          </a:blip>
          <a:stretch>
            <a:fillRect/>
          </a:stretch>
        </p:blipFill>
        <p:spPr>
          <a:xfrm>
            <a:off x="3358320" y="2742450"/>
            <a:ext cx="1071726" cy="813974"/>
          </a:xfrm>
          <a:prstGeom prst="rect">
            <a:avLst/>
          </a:prstGeom>
          <a:noFill/>
          <a:ln>
            <a:noFill/>
          </a:ln>
        </p:spPr>
      </p:pic>
      <p:pic>
        <p:nvPicPr>
          <p:cNvPr id="403" name="Google Shape;403;p58"/>
          <p:cNvPicPr preferRelativeResize="0"/>
          <p:nvPr/>
        </p:nvPicPr>
        <p:blipFill>
          <a:blip r:embed="rId5">
            <a:alphaModFix/>
          </a:blip>
          <a:stretch>
            <a:fillRect/>
          </a:stretch>
        </p:blipFill>
        <p:spPr>
          <a:xfrm>
            <a:off x="3358320" y="2278200"/>
            <a:ext cx="1071726" cy="813974"/>
          </a:xfrm>
          <a:prstGeom prst="rect">
            <a:avLst/>
          </a:prstGeom>
          <a:noFill/>
          <a:ln>
            <a:noFill/>
          </a:ln>
        </p:spPr>
      </p:pic>
      <p:pic>
        <p:nvPicPr>
          <p:cNvPr id="404" name="Google Shape;404;p58"/>
          <p:cNvPicPr preferRelativeResize="0"/>
          <p:nvPr/>
        </p:nvPicPr>
        <p:blipFill>
          <a:blip r:embed="rId5">
            <a:alphaModFix/>
          </a:blip>
          <a:stretch>
            <a:fillRect/>
          </a:stretch>
        </p:blipFill>
        <p:spPr>
          <a:xfrm>
            <a:off x="3358320" y="1813950"/>
            <a:ext cx="1071726" cy="813974"/>
          </a:xfrm>
          <a:prstGeom prst="rect">
            <a:avLst/>
          </a:prstGeom>
          <a:noFill/>
          <a:ln>
            <a:noFill/>
          </a:ln>
        </p:spPr>
      </p:pic>
      <p:pic>
        <p:nvPicPr>
          <p:cNvPr id="405" name="Google Shape;405;p58"/>
          <p:cNvPicPr preferRelativeResize="0"/>
          <p:nvPr/>
        </p:nvPicPr>
        <p:blipFill>
          <a:blip r:embed="rId6">
            <a:alphaModFix/>
          </a:blip>
          <a:stretch>
            <a:fillRect/>
          </a:stretch>
        </p:blipFill>
        <p:spPr>
          <a:xfrm>
            <a:off x="6394075" y="1777250"/>
            <a:ext cx="1815874" cy="1815874"/>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9" name="Shape 409"/>
        <p:cNvGrpSpPr/>
        <p:nvPr/>
      </p:nvGrpSpPr>
      <p:grpSpPr>
        <a:xfrm>
          <a:off x="0" y="0"/>
          <a:ext cx="0" cy="0"/>
          <a:chOff x="0" y="0"/>
          <a:chExt cx="0" cy="0"/>
        </a:xfrm>
      </p:grpSpPr>
      <p:sp>
        <p:nvSpPr>
          <p:cNvPr id="410" name="Google Shape;410;p59"/>
          <p:cNvSpPr txBox="1"/>
          <p:nvPr/>
        </p:nvSpPr>
        <p:spPr>
          <a:xfrm>
            <a:off x="310296" y="256980"/>
            <a:ext cx="3542400" cy="69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rgbClr val="EEEEEE"/>
                </a:solidFill>
                <a:latin typeface="Montserrat SemiBold"/>
                <a:ea typeface="Montserrat SemiBold"/>
                <a:cs typeface="Montserrat SemiBold"/>
                <a:sym typeface="Montserrat SemiBold"/>
              </a:rPr>
              <a:t>Validators</a:t>
            </a:r>
            <a:endParaRPr sz="1800">
              <a:solidFill>
                <a:srgbClr val="EEEEEE"/>
              </a:solidFill>
              <a:latin typeface="Montserrat SemiBold"/>
              <a:ea typeface="Montserrat SemiBold"/>
              <a:cs typeface="Montserrat SemiBold"/>
              <a:sym typeface="Montserrat SemiBold"/>
            </a:endParaRPr>
          </a:p>
        </p:txBody>
      </p:sp>
      <p:sp>
        <p:nvSpPr>
          <p:cNvPr id="411" name="Google Shape;411;p59"/>
          <p:cNvSpPr txBox="1"/>
          <p:nvPr/>
        </p:nvSpPr>
        <p:spPr>
          <a:xfrm>
            <a:off x="464700" y="1029175"/>
            <a:ext cx="8262900" cy="376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rgbClr val="EEEEEE"/>
                </a:solidFill>
                <a:latin typeface="Lato"/>
                <a:ea typeface="Lato"/>
                <a:cs typeface="Lato"/>
                <a:sym typeface="Lato"/>
              </a:rPr>
              <a:t>Every </a:t>
            </a:r>
            <a:r>
              <a:rPr b="1" lang="en-GB" sz="1800">
                <a:solidFill>
                  <a:srgbClr val="EEEEEE"/>
                </a:solidFill>
                <a:latin typeface="Lato"/>
                <a:ea typeface="Lato"/>
                <a:cs typeface="Lato"/>
                <a:sym typeface="Lato"/>
              </a:rPr>
              <a:t>era, </a:t>
            </a:r>
            <a:r>
              <a:rPr lang="en-GB" sz="1800">
                <a:solidFill>
                  <a:srgbClr val="EEEEEE"/>
                </a:solidFill>
                <a:latin typeface="Lato"/>
                <a:ea typeface="Lato"/>
                <a:cs typeface="Lato"/>
                <a:sym typeface="Lato"/>
              </a:rPr>
              <a:t>the validator set will change.</a:t>
            </a:r>
            <a:endParaRPr sz="1800">
              <a:solidFill>
                <a:srgbClr val="EEEEEE"/>
              </a:solidFill>
              <a:latin typeface="Lato"/>
              <a:ea typeface="Lato"/>
              <a:cs typeface="Lato"/>
              <a:sym typeface="Lato"/>
            </a:endParaRPr>
          </a:p>
          <a:p>
            <a:pPr indent="0" lvl="0" marL="0" rtl="0" algn="l">
              <a:spcBef>
                <a:spcPts val="0"/>
              </a:spcBef>
              <a:spcAft>
                <a:spcPts val="0"/>
              </a:spcAft>
              <a:buNone/>
            </a:pPr>
            <a:r>
              <a:t/>
            </a:r>
            <a:endParaRPr sz="1800">
              <a:solidFill>
                <a:srgbClr val="EEEEEE"/>
              </a:solidFill>
              <a:latin typeface="Lato"/>
              <a:ea typeface="Lato"/>
              <a:cs typeface="Lato"/>
              <a:sym typeface="Lato"/>
            </a:endParaRPr>
          </a:p>
          <a:p>
            <a:pPr indent="-342900" lvl="0" marL="457200" rtl="0" algn="l">
              <a:spcBef>
                <a:spcPts val="0"/>
              </a:spcBef>
              <a:spcAft>
                <a:spcPts val="0"/>
              </a:spcAft>
              <a:buClr>
                <a:srgbClr val="EEEEEE"/>
              </a:buClr>
              <a:buSzPts val="1800"/>
              <a:buFont typeface="Lato"/>
              <a:buChar char="-"/>
            </a:pPr>
            <a:r>
              <a:rPr lang="en-GB" sz="1800">
                <a:solidFill>
                  <a:srgbClr val="EEEEEE"/>
                </a:solidFill>
                <a:latin typeface="Lato"/>
                <a:ea typeface="Lato"/>
                <a:cs typeface="Lato"/>
                <a:sym typeface="Lato"/>
              </a:rPr>
              <a:t>The validators that are on standby will move into the active set if they have more stake behind them.</a:t>
            </a:r>
            <a:endParaRPr sz="1800">
              <a:solidFill>
                <a:srgbClr val="EEEEEE"/>
              </a:solidFill>
              <a:latin typeface="Lato"/>
              <a:ea typeface="Lato"/>
              <a:cs typeface="Lato"/>
              <a:sym typeface="Lato"/>
            </a:endParaRPr>
          </a:p>
          <a:p>
            <a:pPr indent="0" lvl="0" marL="0" rtl="0" algn="l">
              <a:spcBef>
                <a:spcPts val="0"/>
              </a:spcBef>
              <a:spcAft>
                <a:spcPts val="0"/>
              </a:spcAft>
              <a:buNone/>
            </a:pPr>
            <a:r>
              <a:t/>
            </a:r>
            <a:endParaRPr sz="1800">
              <a:solidFill>
                <a:srgbClr val="EEEEEE"/>
              </a:solidFill>
              <a:latin typeface="Lato"/>
              <a:ea typeface="Lato"/>
              <a:cs typeface="Lato"/>
              <a:sym typeface="Lato"/>
            </a:endParaRPr>
          </a:p>
          <a:p>
            <a:pPr indent="-342900" lvl="0" marL="457200" rtl="0" algn="l">
              <a:spcBef>
                <a:spcPts val="0"/>
              </a:spcBef>
              <a:spcAft>
                <a:spcPts val="0"/>
              </a:spcAft>
              <a:buClr>
                <a:srgbClr val="EEEEEE"/>
              </a:buClr>
              <a:buSzPts val="1800"/>
              <a:buFont typeface="Lato"/>
              <a:buChar char="-"/>
            </a:pPr>
            <a:r>
              <a:rPr lang="en-GB" sz="1800">
                <a:solidFill>
                  <a:srgbClr val="EEEEEE"/>
                </a:solidFill>
                <a:latin typeface="Lato"/>
                <a:ea typeface="Lato"/>
                <a:cs typeface="Lato"/>
                <a:sym typeface="Lato"/>
              </a:rPr>
              <a:t>Validators with less stake will move out of the active set.</a:t>
            </a:r>
            <a:endParaRPr sz="1800">
              <a:solidFill>
                <a:srgbClr val="EEEEEE"/>
              </a:solidFill>
              <a:latin typeface="Lato"/>
              <a:ea typeface="Lato"/>
              <a:cs typeface="Lato"/>
              <a:sym typeface="Lato"/>
            </a:endParaRPr>
          </a:p>
          <a:p>
            <a:pPr indent="0" lvl="0" marL="0" rtl="0" algn="l">
              <a:spcBef>
                <a:spcPts val="0"/>
              </a:spcBef>
              <a:spcAft>
                <a:spcPts val="0"/>
              </a:spcAft>
              <a:buNone/>
            </a:pPr>
            <a:r>
              <a:t/>
            </a:r>
            <a:endParaRPr sz="1800">
              <a:solidFill>
                <a:srgbClr val="EEEEEE"/>
              </a:solidFill>
              <a:latin typeface="Lato"/>
              <a:ea typeface="Lato"/>
              <a:cs typeface="Lato"/>
              <a:sym typeface="Lato"/>
            </a:endParaRPr>
          </a:p>
          <a:p>
            <a:pPr indent="-342900" lvl="0" marL="457200" rtl="0" algn="l">
              <a:spcBef>
                <a:spcPts val="0"/>
              </a:spcBef>
              <a:spcAft>
                <a:spcPts val="0"/>
              </a:spcAft>
              <a:buClr>
                <a:srgbClr val="EEEEEE"/>
              </a:buClr>
              <a:buSzPts val="1800"/>
              <a:buFont typeface="Lato"/>
              <a:buChar char="-"/>
            </a:pPr>
            <a:r>
              <a:rPr lang="en-GB" sz="1800">
                <a:solidFill>
                  <a:srgbClr val="EEEEEE"/>
                </a:solidFill>
                <a:latin typeface="Lato"/>
                <a:ea typeface="Lato"/>
                <a:cs typeface="Lato"/>
                <a:sym typeface="Lato"/>
              </a:rPr>
              <a:t>This will happen every 24 hours on Polkadot (might be different on Kusama).</a:t>
            </a:r>
            <a:endParaRPr sz="1800">
              <a:solidFill>
                <a:srgbClr val="EEEEEE"/>
              </a:solidFill>
              <a:latin typeface="Lato"/>
              <a:ea typeface="Lato"/>
              <a:cs typeface="Lato"/>
              <a:sym typeface="Lato"/>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5" name="Shape 415"/>
        <p:cNvGrpSpPr/>
        <p:nvPr/>
      </p:nvGrpSpPr>
      <p:grpSpPr>
        <a:xfrm>
          <a:off x="0" y="0"/>
          <a:ext cx="0" cy="0"/>
          <a:chOff x="0" y="0"/>
          <a:chExt cx="0" cy="0"/>
        </a:xfrm>
      </p:grpSpPr>
      <p:sp>
        <p:nvSpPr>
          <p:cNvPr id="416" name="Google Shape;416;p60"/>
          <p:cNvSpPr txBox="1"/>
          <p:nvPr>
            <p:ph type="ctrTitle"/>
          </p:nvPr>
        </p:nvSpPr>
        <p:spPr>
          <a:xfrm>
            <a:off x="2392800" y="2178600"/>
            <a:ext cx="4358400" cy="786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Bonding</a:t>
            </a:r>
            <a:r>
              <a:rPr lang="en-GB"/>
              <a:t> </a:t>
            </a:r>
            <a:r>
              <a:rPr lang="en-GB">
                <a:solidFill>
                  <a:srgbClr val="E6007A"/>
                </a:solidFill>
              </a:rPr>
              <a:t>💌</a:t>
            </a:r>
            <a:endParaRPr>
              <a:solidFill>
                <a:srgbClr val="E6007A"/>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0" name="Shape 420"/>
        <p:cNvGrpSpPr/>
        <p:nvPr/>
      </p:nvGrpSpPr>
      <p:grpSpPr>
        <a:xfrm>
          <a:off x="0" y="0"/>
          <a:ext cx="0" cy="0"/>
          <a:chOff x="0" y="0"/>
          <a:chExt cx="0" cy="0"/>
        </a:xfrm>
      </p:grpSpPr>
      <p:sp>
        <p:nvSpPr>
          <p:cNvPr id="421" name="Google Shape;421;p61"/>
          <p:cNvSpPr txBox="1"/>
          <p:nvPr/>
        </p:nvSpPr>
        <p:spPr>
          <a:xfrm>
            <a:off x="310296" y="256980"/>
            <a:ext cx="3542400" cy="69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rgbClr val="EEEEEE"/>
                </a:solidFill>
                <a:latin typeface="Montserrat SemiBold"/>
                <a:ea typeface="Montserrat SemiBold"/>
                <a:cs typeface="Montserrat SemiBold"/>
                <a:sym typeface="Montserrat SemiBold"/>
              </a:rPr>
              <a:t>Bonding and Unbonding</a:t>
            </a:r>
            <a:endParaRPr sz="1800">
              <a:solidFill>
                <a:srgbClr val="EEEEEE"/>
              </a:solidFill>
              <a:latin typeface="Montserrat SemiBold"/>
              <a:ea typeface="Montserrat SemiBold"/>
              <a:cs typeface="Montserrat SemiBold"/>
              <a:sym typeface="Montserrat SemiBold"/>
            </a:endParaRPr>
          </a:p>
        </p:txBody>
      </p:sp>
      <p:sp>
        <p:nvSpPr>
          <p:cNvPr id="422" name="Google Shape;422;p61"/>
          <p:cNvSpPr txBox="1"/>
          <p:nvPr/>
        </p:nvSpPr>
        <p:spPr>
          <a:xfrm>
            <a:off x="464700" y="1029175"/>
            <a:ext cx="8262900" cy="37608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rgbClr val="EEEEEE"/>
              </a:buClr>
              <a:buSzPts val="1800"/>
              <a:buFont typeface="Lato"/>
              <a:buChar char="-"/>
            </a:pPr>
            <a:r>
              <a:rPr lang="en-GB" sz="1800">
                <a:solidFill>
                  <a:srgbClr val="EEEEEE"/>
                </a:solidFill>
                <a:latin typeface="Lato"/>
                <a:ea typeface="Lato"/>
                <a:cs typeface="Lato"/>
                <a:sym typeface="Lato"/>
              </a:rPr>
              <a:t>You </a:t>
            </a:r>
            <a:r>
              <a:rPr b="1" lang="en-GB" sz="1800">
                <a:solidFill>
                  <a:srgbClr val="EEEEEE"/>
                </a:solidFill>
                <a:latin typeface="Lato"/>
                <a:ea typeface="Lato"/>
                <a:cs typeface="Lato"/>
                <a:sym typeface="Lato"/>
              </a:rPr>
              <a:t>must </a:t>
            </a:r>
            <a:r>
              <a:rPr lang="en-GB" sz="1800">
                <a:solidFill>
                  <a:srgbClr val="EEEEEE"/>
                </a:solidFill>
                <a:latin typeface="Lato"/>
                <a:ea typeface="Lato"/>
                <a:cs typeface="Lato"/>
                <a:sym typeface="Lato"/>
              </a:rPr>
              <a:t>bond your funds to participate in staking.</a:t>
            </a:r>
            <a:endParaRPr sz="1800">
              <a:solidFill>
                <a:srgbClr val="EEEEEE"/>
              </a:solidFill>
              <a:latin typeface="Lato"/>
              <a:ea typeface="Lato"/>
              <a:cs typeface="Lato"/>
              <a:sym typeface="Lato"/>
            </a:endParaRPr>
          </a:p>
          <a:p>
            <a:pPr indent="0" lvl="0" marL="457200" rtl="0" algn="l">
              <a:spcBef>
                <a:spcPts val="0"/>
              </a:spcBef>
              <a:spcAft>
                <a:spcPts val="0"/>
              </a:spcAft>
              <a:buNone/>
            </a:pPr>
            <a:r>
              <a:t/>
            </a:r>
            <a:endParaRPr sz="1800">
              <a:solidFill>
                <a:srgbClr val="EEEEEE"/>
              </a:solidFill>
              <a:latin typeface="Lato"/>
              <a:ea typeface="Lato"/>
              <a:cs typeface="Lato"/>
              <a:sym typeface="Lato"/>
            </a:endParaRPr>
          </a:p>
          <a:p>
            <a:pPr indent="-342900" lvl="0" marL="457200" rtl="0" algn="l">
              <a:spcBef>
                <a:spcPts val="0"/>
              </a:spcBef>
              <a:spcAft>
                <a:spcPts val="0"/>
              </a:spcAft>
              <a:buClr>
                <a:srgbClr val="EEEEEE"/>
              </a:buClr>
              <a:buSzPts val="1800"/>
              <a:buFont typeface="Lato"/>
              <a:buChar char="-"/>
            </a:pPr>
            <a:r>
              <a:rPr lang="en-GB" sz="1800">
                <a:solidFill>
                  <a:srgbClr val="EEEEEE"/>
                </a:solidFill>
                <a:latin typeface="Lato"/>
                <a:ea typeface="Lato"/>
                <a:cs typeface="Lato"/>
                <a:sym typeface="Lato"/>
              </a:rPr>
              <a:t>You can bond funds at any time by calling the </a:t>
            </a:r>
            <a:r>
              <a:rPr b="1" lang="en-GB" sz="1800">
                <a:solidFill>
                  <a:srgbClr val="EEEEEE"/>
                </a:solidFill>
                <a:latin typeface="Lato"/>
                <a:ea typeface="Lato"/>
                <a:cs typeface="Lato"/>
                <a:sym typeface="Lato"/>
              </a:rPr>
              <a:t>bond</a:t>
            </a:r>
            <a:r>
              <a:rPr lang="en-GB" sz="1800">
                <a:solidFill>
                  <a:srgbClr val="EEEEEE"/>
                </a:solidFill>
                <a:latin typeface="Lato"/>
                <a:ea typeface="Lato"/>
                <a:cs typeface="Lato"/>
                <a:sym typeface="Lato"/>
              </a:rPr>
              <a:t> function in the staking module.</a:t>
            </a:r>
            <a:endParaRPr sz="1800">
              <a:solidFill>
                <a:srgbClr val="EEEEEE"/>
              </a:solidFill>
              <a:latin typeface="Lato"/>
              <a:ea typeface="Lato"/>
              <a:cs typeface="Lato"/>
              <a:sym typeface="Lato"/>
            </a:endParaRPr>
          </a:p>
          <a:p>
            <a:pPr indent="0" lvl="0" marL="457200" rtl="0" algn="l">
              <a:spcBef>
                <a:spcPts val="0"/>
              </a:spcBef>
              <a:spcAft>
                <a:spcPts val="0"/>
              </a:spcAft>
              <a:buNone/>
            </a:pPr>
            <a:r>
              <a:t/>
            </a:r>
            <a:endParaRPr sz="1800">
              <a:solidFill>
                <a:srgbClr val="EEEEEE"/>
              </a:solidFill>
              <a:latin typeface="Lato"/>
              <a:ea typeface="Lato"/>
              <a:cs typeface="Lato"/>
              <a:sym typeface="Lato"/>
            </a:endParaRPr>
          </a:p>
          <a:p>
            <a:pPr indent="-342900" lvl="0" marL="457200" rtl="0" algn="l">
              <a:spcBef>
                <a:spcPts val="0"/>
              </a:spcBef>
              <a:spcAft>
                <a:spcPts val="0"/>
              </a:spcAft>
              <a:buClr>
                <a:srgbClr val="EEEEEE"/>
              </a:buClr>
              <a:buSzPts val="1800"/>
              <a:buFont typeface="Lato"/>
              <a:buChar char="-"/>
            </a:pPr>
            <a:r>
              <a:rPr lang="en-GB" sz="1800">
                <a:solidFill>
                  <a:srgbClr val="EEEEEE"/>
                </a:solidFill>
                <a:latin typeface="Lato"/>
                <a:ea typeface="Lato"/>
                <a:cs typeface="Lato"/>
                <a:sym typeface="Lato"/>
              </a:rPr>
              <a:t>If you want to bond more, then simply call the </a:t>
            </a:r>
            <a:r>
              <a:rPr b="1" lang="en-GB" sz="1800">
                <a:solidFill>
                  <a:srgbClr val="EEEEEE"/>
                </a:solidFill>
                <a:latin typeface="Lato"/>
                <a:ea typeface="Lato"/>
                <a:cs typeface="Lato"/>
                <a:sym typeface="Lato"/>
              </a:rPr>
              <a:t>bond_extra</a:t>
            </a:r>
            <a:r>
              <a:rPr lang="en-GB" sz="1800">
                <a:solidFill>
                  <a:srgbClr val="EEEEEE"/>
                </a:solidFill>
                <a:latin typeface="Lato"/>
                <a:ea typeface="Lato"/>
                <a:cs typeface="Lato"/>
                <a:sym typeface="Lato"/>
              </a:rPr>
              <a:t> function.</a:t>
            </a:r>
            <a:endParaRPr sz="1800">
              <a:solidFill>
                <a:srgbClr val="EEEEEE"/>
              </a:solidFill>
              <a:latin typeface="Lato"/>
              <a:ea typeface="Lato"/>
              <a:cs typeface="Lato"/>
              <a:sym typeface="Lato"/>
            </a:endParaRPr>
          </a:p>
          <a:p>
            <a:pPr indent="0" lvl="0" marL="0" rtl="0" algn="l">
              <a:spcBef>
                <a:spcPts val="0"/>
              </a:spcBef>
              <a:spcAft>
                <a:spcPts val="0"/>
              </a:spcAft>
              <a:buNone/>
            </a:pPr>
            <a:r>
              <a:t/>
            </a:r>
            <a:endParaRPr sz="1800">
              <a:solidFill>
                <a:srgbClr val="EEEEEE"/>
              </a:solidFill>
              <a:latin typeface="Lato"/>
              <a:ea typeface="Lato"/>
              <a:cs typeface="Lato"/>
              <a:sym typeface="Lato"/>
            </a:endParaRPr>
          </a:p>
          <a:p>
            <a:pPr indent="-342900" lvl="0" marL="457200" rtl="0" algn="l">
              <a:spcBef>
                <a:spcPts val="0"/>
              </a:spcBef>
              <a:spcAft>
                <a:spcPts val="0"/>
              </a:spcAft>
              <a:buClr>
                <a:srgbClr val="EEEEEE"/>
              </a:buClr>
              <a:buSzPts val="1800"/>
              <a:buFont typeface="Lato"/>
              <a:buChar char="-"/>
            </a:pPr>
            <a:r>
              <a:rPr lang="en-GB" sz="1800">
                <a:solidFill>
                  <a:srgbClr val="EEEEEE"/>
                </a:solidFill>
                <a:latin typeface="Lato"/>
                <a:ea typeface="Lato"/>
                <a:cs typeface="Lato"/>
                <a:sym typeface="Lato"/>
              </a:rPr>
              <a:t>If you want to stop participating in staking you must call </a:t>
            </a:r>
            <a:r>
              <a:rPr b="1" lang="en-GB" sz="1800">
                <a:solidFill>
                  <a:srgbClr val="EEEEEE"/>
                </a:solidFill>
                <a:latin typeface="Lato"/>
                <a:ea typeface="Lato"/>
                <a:cs typeface="Lato"/>
                <a:sym typeface="Lato"/>
              </a:rPr>
              <a:t>unbond</a:t>
            </a:r>
            <a:r>
              <a:rPr lang="en-GB" sz="1800">
                <a:solidFill>
                  <a:srgbClr val="EEEEEE"/>
                </a:solidFill>
                <a:latin typeface="Lato"/>
                <a:ea typeface="Lato"/>
                <a:cs typeface="Lato"/>
                <a:sym typeface="Lato"/>
              </a:rPr>
              <a:t> and wait the bond period before you can withdraw.</a:t>
            </a:r>
            <a:endParaRPr sz="1800">
              <a:solidFill>
                <a:srgbClr val="EEEEEE"/>
              </a:solidFill>
              <a:latin typeface="Lato"/>
              <a:ea typeface="Lato"/>
              <a:cs typeface="Lato"/>
              <a:sym typeface="Lato"/>
            </a:endParaRPr>
          </a:p>
          <a:p>
            <a:pPr indent="0" lvl="0" marL="0" rtl="0" algn="l">
              <a:spcBef>
                <a:spcPts val="0"/>
              </a:spcBef>
              <a:spcAft>
                <a:spcPts val="0"/>
              </a:spcAft>
              <a:buNone/>
            </a:pPr>
            <a:r>
              <a:t/>
            </a:r>
            <a:endParaRPr sz="1800">
              <a:solidFill>
                <a:srgbClr val="EEEEEE"/>
              </a:solidFill>
              <a:latin typeface="Lato"/>
              <a:ea typeface="Lato"/>
              <a:cs typeface="Lato"/>
              <a:sym typeface="Lato"/>
            </a:endParaRPr>
          </a:p>
          <a:p>
            <a:pPr indent="-342900" lvl="0" marL="457200" rtl="0" algn="l">
              <a:spcBef>
                <a:spcPts val="0"/>
              </a:spcBef>
              <a:spcAft>
                <a:spcPts val="0"/>
              </a:spcAft>
              <a:buClr>
                <a:srgbClr val="EEEEEE"/>
              </a:buClr>
              <a:buSzPts val="1800"/>
              <a:buFont typeface="Lato"/>
              <a:buChar char="-"/>
            </a:pPr>
            <a:r>
              <a:rPr lang="en-GB" sz="1800">
                <a:solidFill>
                  <a:srgbClr val="EEEEEE"/>
                </a:solidFill>
                <a:latin typeface="Lato"/>
                <a:ea typeface="Lato"/>
                <a:cs typeface="Lato"/>
                <a:sym typeface="Lato"/>
              </a:rPr>
              <a:t>After unbonding and waiting the bond period, you call </a:t>
            </a:r>
            <a:r>
              <a:rPr b="1" lang="en-GB" sz="1800">
                <a:solidFill>
                  <a:srgbClr val="EEEEEE"/>
                </a:solidFill>
                <a:latin typeface="Lato"/>
                <a:ea typeface="Lato"/>
                <a:cs typeface="Lato"/>
                <a:sym typeface="Lato"/>
              </a:rPr>
              <a:t>withdraw_unbond </a:t>
            </a:r>
            <a:r>
              <a:rPr lang="en-GB" sz="1800">
                <a:solidFill>
                  <a:srgbClr val="EEEEEE"/>
                </a:solidFill>
                <a:latin typeface="Lato"/>
                <a:ea typeface="Lato"/>
                <a:cs typeface="Lato"/>
                <a:sym typeface="Lato"/>
              </a:rPr>
              <a:t>to actually free up your funds.</a:t>
            </a:r>
            <a:endParaRPr sz="1800">
              <a:solidFill>
                <a:srgbClr val="EEEEEE"/>
              </a:solidFill>
              <a:latin typeface="Lato"/>
              <a:ea typeface="Lato"/>
              <a:cs typeface="Lato"/>
              <a:sym typeface="Lato"/>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426" name="Shape 426"/>
        <p:cNvGrpSpPr/>
        <p:nvPr/>
      </p:nvGrpSpPr>
      <p:grpSpPr>
        <a:xfrm>
          <a:off x="0" y="0"/>
          <a:ext cx="0" cy="0"/>
          <a:chOff x="0" y="0"/>
          <a:chExt cx="0" cy="0"/>
        </a:xfrm>
      </p:grpSpPr>
      <p:sp>
        <p:nvSpPr>
          <p:cNvPr id="427" name="Google Shape;427;p62"/>
          <p:cNvSpPr txBox="1"/>
          <p:nvPr>
            <p:ph type="ctrTitle"/>
          </p:nvPr>
        </p:nvSpPr>
        <p:spPr>
          <a:xfrm>
            <a:off x="2392800" y="2178600"/>
            <a:ext cx="4358400" cy="786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Slashing </a:t>
            </a:r>
            <a:r>
              <a:rPr lang="en-GB">
                <a:solidFill>
                  <a:srgbClr val="E6007A"/>
                </a:solidFill>
              </a:rPr>
              <a:t>🗡️</a:t>
            </a:r>
            <a:endParaRPr>
              <a:solidFill>
                <a:srgbClr val="E6007A"/>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431" name="Shape 431"/>
        <p:cNvGrpSpPr/>
        <p:nvPr/>
      </p:nvGrpSpPr>
      <p:grpSpPr>
        <a:xfrm>
          <a:off x="0" y="0"/>
          <a:ext cx="0" cy="0"/>
          <a:chOff x="0" y="0"/>
          <a:chExt cx="0" cy="0"/>
        </a:xfrm>
      </p:grpSpPr>
      <p:sp>
        <p:nvSpPr>
          <p:cNvPr id="432" name="Google Shape;432;p63"/>
          <p:cNvSpPr txBox="1"/>
          <p:nvPr/>
        </p:nvSpPr>
        <p:spPr>
          <a:xfrm>
            <a:off x="310296" y="256980"/>
            <a:ext cx="3542400" cy="69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rgbClr val="EEEEEE"/>
                </a:solidFill>
                <a:latin typeface="Montserrat SemiBold"/>
                <a:ea typeface="Montserrat SemiBold"/>
                <a:cs typeface="Montserrat SemiBold"/>
                <a:sym typeface="Montserrat SemiBold"/>
              </a:rPr>
              <a:t>Slashing </a:t>
            </a:r>
            <a:r>
              <a:rPr lang="en-GB" sz="1800">
                <a:solidFill>
                  <a:srgbClr val="E6007A"/>
                </a:solidFill>
                <a:latin typeface="Montserrat"/>
                <a:ea typeface="Montserrat"/>
                <a:cs typeface="Montserrat"/>
                <a:sym typeface="Montserrat"/>
              </a:rPr>
              <a:t>🗡️</a:t>
            </a:r>
            <a:endParaRPr sz="1800">
              <a:solidFill>
                <a:srgbClr val="EEEEEE"/>
              </a:solidFill>
              <a:latin typeface="Montserrat SemiBold"/>
              <a:ea typeface="Montserrat SemiBold"/>
              <a:cs typeface="Montserrat SemiBold"/>
              <a:sym typeface="Montserrat SemiBold"/>
            </a:endParaRPr>
          </a:p>
        </p:txBody>
      </p:sp>
      <p:sp>
        <p:nvSpPr>
          <p:cNvPr id="433" name="Google Shape;433;p63"/>
          <p:cNvSpPr txBox="1"/>
          <p:nvPr/>
        </p:nvSpPr>
        <p:spPr>
          <a:xfrm>
            <a:off x="464700" y="1029175"/>
            <a:ext cx="8262900" cy="37608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rgbClr val="EEEEEE"/>
              </a:buClr>
              <a:buSzPts val="1800"/>
              <a:buFont typeface="Lato"/>
              <a:buChar char="-"/>
            </a:pPr>
            <a:r>
              <a:rPr lang="en-GB" sz="1800">
                <a:solidFill>
                  <a:srgbClr val="EEEEEE"/>
                </a:solidFill>
                <a:latin typeface="Lato"/>
                <a:ea typeface="Lato"/>
                <a:cs typeface="Lato"/>
                <a:sym typeface="Lato"/>
              </a:rPr>
              <a:t>When a validator misbehaves, they and their nominators lose a</a:t>
            </a:r>
            <a:endParaRPr sz="1800">
              <a:solidFill>
                <a:srgbClr val="EEEEEE"/>
              </a:solidFill>
              <a:latin typeface="Lato"/>
              <a:ea typeface="Lato"/>
              <a:cs typeface="Lato"/>
              <a:sym typeface="Lato"/>
            </a:endParaRPr>
          </a:p>
          <a:p>
            <a:pPr indent="0" lvl="0" marL="457200" rtl="0" algn="l">
              <a:spcBef>
                <a:spcPts val="0"/>
              </a:spcBef>
              <a:spcAft>
                <a:spcPts val="0"/>
              </a:spcAft>
              <a:buNone/>
            </a:pPr>
            <a:r>
              <a:rPr lang="en-GB" sz="1800">
                <a:solidFill>
                  <a:srgbClr val="EEEEEE"/>
                </a:solidFill>
                <a:latin typeface="Lato"/>
                <a:ea typeface="Lato"/>
                <a:cs typeface="Lato"/>
                <a:sym typeface="Lato"/>
              </a:rPr>
              <a:t>p</a:t>
            </a:r>
            <a:r>
              <a:rPr lang="en-GB" sz="1800">
                <a:solidFill>
                  <a:srgbClr val="EEEEEE"/>
                </a:solidFill>
                <a:latin typeface="Lato"/>
                <a:ea typeface="Lato"/>
                <a:cs typeface="Lato"/>
                <a:sym typeface="Lato"/>
              </a:rPr>
              <a:t>ercentage of their staked tokens.</a:t>
            </a:r>
            <a:endParaRPr sz="1800">
              <a:solidFill>
                <a:srgbClr val="EEEEEE"/>
              </a:solidFill>
              <a:latin typeface="Lato"/>
              <a:ea typeface="Lato"/>
              <a:cs typeface="Lato"/>
              <a:sym typeface="Lato"/>
            </a:endParaRPr>
          </a:p>
          <a:p>
            <a:pPr indent="0" lvl="0" marL="457200" rtl="0" algn="l">
              <a:spcBef>
                <a:spcPts val="0"/>
              </a:spcBef>
              <a:spcAft>
                <a:spcPts val="0"/>
              </a:spcAft>
              <a:buNone/>
            </a:pPr>
            <a:r>
              <a:t/>
            </a:r>
            <a:endParaRPr sz="1800">
              <a:solidFill>
                <a:srgbClr val="EEEEEE"/>
              </a:solidFill>
              <a:latin typeface="Lato"/>
              <a:ea typeface="Lato"/>
              <a:cs typeface="Lato"/>
              <a:sym typeface="Lato"/>
            </a:endParaRPr>
          </a:p>
          <a:p>
            <a:pPr indent="-342900" lvl="0" marL="457200" rtl="0" algn="l">
              <a:spcBef>
                <a:spcPts val="0"/>
              </a:spcBef>
              <a:spcAft>
                <a:spcPts val="0"/>
              </a:spcAft>
              <a:buClr>
                <a:srgbClr val="EEEEEE"/>
              </a:buClr>
              <a:buSzPts val="1800"/>
              <a:buFont typeface="Lato"/>
              <a:buChar char="-"/>
            </a:pPr>
            <a:r>
              <a:rPr lang="en-GB" sz="1800">
                <a:solidFill>
                  <a:srgbClr val="EEEEEE"/>
                </a:solidFill>
                <a:latin typeface="Lato"/>
                <a:ea typeface="Lato"/>
                <a:cs typeface="Lato"/>
                <a:sym typeface="Lato"/>
              </a:rPr>
              <a:t>The validators with more stake lose </a:t>
            </a:r>
            <a:r>
              <a:rPr b="1" lang="en-GB" sz="1800">
                <a:solidFill>
                  <a:srgbClr val="EEEEEE"/>
                </a:solidFill>
                <a:latin typeface="Lato"/>
                <a:ea typeface="Lato"/>
                <a:cs typeface="Lato"/>
                <a:sym typeface="Lato"/>
              </a:rPr>
              <a:t>more tokens.</a:t>
            </a:r>
            <a:endParaRPr sz="1800">
              <a:solidFill>
                <a:srgbClr val="EEEEEE"/>
              </a:solidFill>
              <a:latin typeface="Lato"/>
              <a:ea typeface="Lato"/>
              <a:cs typeface="Lato"/>
              <a:sym typeface="Lato"/>
            </a:endParaRPr>
          </a:p>
          <a:p>
            <a:pPr indent="0" lvl="0" marL="0" rtl="0" algn="l">
              <a:spcBef>
                <a:spcPts val="0"/>
              </a:spcBef>
              <a:spcAft>
                <a:spcPts val="0"/>
              </a:spcAft>
              <a:buNone/>
            </a:pPr>
            <a:r>
              <a:t/>
            </a:r>
            <a:endParaRPr sz="1800">
              <a:solidFill>
                <a:srgbClr val="EEEEEE"/>
              </a:solidFill>
              <a:latin typeface="Lato"/>
              <a:ea typeface="Lato"/>
              <a:cs typeface="Lato"/>
              <a:sym typeface="Lato"/>
            </a:endParaRPr>
          </a:p>
          <a:p>
            <a:pPr indent="-342900" lvl="0" marL="457200" rtl="0" algn="l">
              <a:spcBef>
                <a:spcPts val="0"/>
              </a:spcBef>
              <a:spcAft>
                <a:spcPts val="0"/>
              </a:spcAft>
              <a:buClr>
                <a:srgbClr val="EEEEEE"/>
              </a:buClr>
              <a:buSzPts val="1800"/>
              <a:buFont typeface="Lato"/>
              <a:buChar char="-"/>
            </a:pPr>
            <a:r>
              <a:rPr lang="en-GB" sz="1800">
                <a:solidFill>
                  <a:srgbClr val="EEEEEE"/>
                </a:solidFill>
                <a:latin typeface="Lato"/>
                <a:ea typeface="Lato"/>
                <a:cs typeface="Lato"/>
                <a:sym typeface="Lato"/>
              </a:rPr>
              <a:t>Slashing penalties happen because:</a:t>
            </a:r>
            <a:endParaRPr sz="1800">
              <a:solidFill>
                <a:srgbClr val="EEEEEE"/>
              </a:solidFill>
              <a:latin typeface="Lato"/>
              <a:ea typeface="Lato"/>
              <a:cs typeface="Lato"/>
              <a:sym typeface="Lato"/>
            </a:endParaRPr>
          </a:p>
          <a:p>
            <a:pPr indent="0" lvl="0" marL="457200" rtl="0" algn="l">
              <a:spcBef>
                <a:spcPts val="0"/>
              </a:spcBef>
              <a:spcAft>
                <a:spcPts val="0"/>
              </a:spcAft>
              <a:buNone/>
            </a:pPr>
            <a:r>
              <a:t/>
            </a:r>
            <a:endParaRPr sz="1800">
              <a:solidFill>
                <a:srgbClr val="EEEEEE"/>
              </a:solidFill>
              <a:latin typeface="Lato"/>
              <a:ea typeface="Lato"/>
              <a:cs typeface="Lato"/>
              <a:sym typeface="Lato"/>
            </a:endParaRPr>
          </a:p>
          <a:p>
            <a:pPr indent="-342900" lvl="1" marL="914400" rtl="0" algn="l">
              <a:spcBef>
                <a:spcPts val="0"/>
              </a:spcBef>
              <a:spcAft>
                <a:spcPts val="0"/>
              </a:spcAft>
              <a:buClr>
                <a:srgbClr val="EEEEEE"/>
              </a:buClr>
              <a:buSzPts val="1800"/>
              <a:buFont typeface="Lato"/>
              <a:buChar char="-"/>
            </a:pPr>
            <a:r>
              <a:rPr lang="en-GB" sz="1800">
                <a:solidFill>
                  <a:srgbClr val="EEEEEE"/>
                </a:solidFill>
                <a:latin typeface="Lato"/>
                <a:ea typeface="Lato"/>
                <a:cs typeface="Lato"/>
                <a:sym typeface="Lato"/>
              </a:rPr>
              <a:t>Deliberate attacks on the network.</a:t>
            </a:r>
            <a:endParaRPr sz="1800">
              <a:solidFill>
                <a:srgbClr val="EEEEEE"/>
              </a:solidFill>
              <a:latin typeface="Lato"/>
              <a:ea typeface="Lato"/>
              <a:cs typeface="Lato"/>
              <a:sym typeface="Lato"/>
            </a:endParaRPr>
          </a:p>
          <a:p>
            <a:pPr indent="-342900" lvl="1" marL="914400" rtl="0" algn="l">
              <a:spcBef>
                <a:spcPts val="0"/>
              </a:spcBef>
              <a:spcAft>
                <a:spcPts val="0"/>
              </a:spcAft>
              <a:buClr>
                <a:srgbClr val="EEEEEE"/>
              </a:buClr>
              <a:buSzPts val="1800"/>
              <a:buFont typeface="Lato"/>
              <a:buChar char="-"/>
            </a:pPr>
            <a:r>
              <a:rPr lang="en-GB" sz="1800">
                <a:solidFill>
                  <a:srgbClr val="EEEEEE"/>
                </a:solidFill>
                <a:latin typeface="Lato"/>
                <a:ea typeface="Lato"/>
                <a:cs typeface="Lato"/>
                <a:sym typeface="Lato"/>
              </a:rPr>
              <a:t>Running modified software.</a:t>
            </a:r>
            <a:endParaRPr sz="1800">
              <a:solidFill>
                <a:srgbClr val="EEEEEE"/>
              </a:solidFill>
              <a:latin typeface="Lato"/>
              <a:ea typeface="Lato"/>
              <a:cs typeface="Lato"/>
              <a:sym typeface="Lato"/>
            </a:endParaRPr>
          </a:p>
          <a:p>
            <a:pPr indent="-342900" lvl="1" marL="914400" rtl="0" algn="l">
              <a:spcBef>
                <a:spcPts val="0"/>
              </a:spcBef>
              <a:spcAft>
                <a:spcPts val="0"/>
              </a:spcAft>
              <a:buClr>
                <a:srgbClr val="EEEEEE"/>
              </a:buClr>
              <a:buSzPts val="1800"/>
              <a:buFont typeface="Lato"/>
              <a:buChar char="-"/>
            </a:pPr>
            <a:r>
              <a:rPr lang="en-GB" sz="1800">
                <a:solidFill>
                  <a:srgbClr val="EEEEEE"/>
                </a:solidFill>
                <a:latin typeface="Lato"/>
                <a:ea typeface="Lato"/>
                <a:cs typeface="Lato"/>
                <a:sym typeface="Lato"/>
              </a:rPr>
              <a:t>Severe bugs in the code.</a:t>
            </a:r>
            <a:endParaRPr sz="1800">
              <a:solidFill>
                <a:srgbClr val="EEEEEE"/>
              </a:solidFill>
              <a:latin typeface="Lato"/>
              <a:ea typeface="Lato"/>
              <a:cs typeface="Lato"/>
              <a:sym typeface="Lato"/>
            </a:endParaRPr>
          </a:p>
          <a:p>
            <a:pPr indent="0" lvl="0" marL="457200" rtl="0" algn="l">
              <a:spcBef>
                <a:spcPts val="0"/>
              </a:spcBef>
              <a:spcAft>
                <a:spcPts val="0"/>
              </a:spcAft>
              <a:buNone/>
            </a:pPr>
            <a:r>
              <a:t/>
            </a:r>
            <a:endParaRPr sz="1800">
              <a:solidFill>
                <a:srgbClr val="EEEEEE"/>
              </a:solidFill>
              <a:latin typeface="Lato"/>
              <a:ea typeface="Lato"/>
              <a:cs typeface="Lato"/>
              <a:sym typeface="Lato"/>
            </a:endParaRPr>
          </a:p>
          <a:p>
            <a:pPr indent="0" lvl="0" marL="0" rtl="0" algn="l">
              <a:spcBef>
                <a:spcPts val="0"/>
              </a:spcBef>
              <a:spcAft>
                <a:spcPts val="0"/>
              </a:spcAft>
              <a:buNone/>
            </a:pPr>
            <a:r>
              <a:rPr lang="en-GB" sz="1800">
                <a:solidFill>
                  <a:srgbClr val="E6007A"/>
                </a:solidFill>
                <a:latin typeface="Lato"/>
                <a:ea typeface="Lato"/>
                <a:cs typeface="Lato"/>
                <a:sym typeface="Lato"/>
              </a:rPr>
              <a:t>All of these cause a validator to </a:t>
            </a:r>
            <a:r>
              <a:rPr b="1" lang="en-GB" sz="1800">
                <a:solidFill>
                  <a:srgbClr val="E6007A"/>
                </a:solidFill>
                <a:latin typeface="Lato"/>
                <a:ea typeface="Lato"/>
                <a:cs typeface="Lato"/>
                <a:sym typeface="Lato"/>
              </a:rPr>
              <a:t>stray from the protocol.</a:t>
            </a:r>
            <a:endParaRPr sz="1800">
              <a:solidFill>
                <a:srgbClr val="E6007A"/>
              </a:solidFill>
              <a:latin typeface="Lato"/>
              <a:ea typeface="Lato"/>
              <a:cs typeface="Lato"/>
              <a:sym typeface="Lato"/>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437" name="Shape 437"/>
        <p:cNvGrpSpPr/>
        <p:nvPr/>
      </p:nvGrpSpPr>
      <p:grpSpPr>
        <a:xfrm>
          <a:off x="0" y="0"/>
          <a:ext cx="0" cy="0"/>
          <a:chOff x="0" y="0"/>
          <a:chExt cx="0" cy="0"/>
        </a:xfrm>
      </p:grpSpPr>
      <p:sp>
        <p:nvSpPr>
          <p:cNvPr id="438" name="Google Shape;438;p64"/>
          <p:cNvSpPr txBox="1"/>
          <p:nvPr/>
        </p:nvSpPr>
        <p:spPr>
          <a:xfrm>
            <a:off x="310296" y="256980"/>
            <a:ext cx="3542400" cy="69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rgbClr val="EEEEEE"/>
                </a:solidFill>
                <a:latin typeface="Montserrat SemiBold"/>
                <a:ea typeface="Montserrat SemiBold"/>
                <a:cs typeface="Montserrat SemiBold"/>
                <a:sym typeface="Montserrat SemiBold"/>
              </a:rPr>
              <a:t>Slashing </a:t>
            </a:r>
            <a:r>
              <a:rPr lang="en-GB" sz="1800">
                <a:solidFill>
                  <a:srgbClr val="E6007A"/>
                </a:solidFill>
                <a:latin typeface="Montserrat"/>
                <a:ea typeface="Montserrat"/>
                <a:cs typeface="Montserrat"/>
                <a:sym typeface="Montserrat"/>
              </a:rPr>
              <a:t>🗡️</a:t>
            </a:r>
            <a:endParaRPr sz="1800">
              <a:solidFill>
                <a:srgbClr val="EEEEEE"/>
              </a:solidFill>
              <a:latin typeface="Montserrat SemiBold"/>
              <a:ea typeface="Montserrat SemiBold"/>
              <a:cs typeface="Montserrat SemiBold"/>
              <a:sym typeface="Montserrat SemiBold"/>
            </a:endParaRPr>
          </a:p>
        </p:txBody>
      </p:sp>
      <p:sp>
        <p:nvSpPr>
          <p:cNvPr id="439" name="Google Shape;439;p64"/>
          <p:cNvSpPr txBox="1"/>
          <p:nvPr/>
        </p:nvSpPr>
        <p:spPr>
          <a:xfrm>
            <a:off x="464700" y="1029175"/>
            <a:ext cx="8262900" cy="37608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rPr lang="en-GB">
                <a:solidFill>
                  <a:srgbClr val="EEEEEE"/>
                </a:solidFill>
                <a:latin typeface="Lato"/>
                <a:ea typeface="Lato"/>
                <a:cs typeface="Lato"/>
                <a:sym typeface="Lato"/>
              </a:rPr>
              <a:t>The yearly interest rate of a validator pool is somewhere</a:t>
            </a:r>
            <a:endParaRPr>
              <a:solidFill>
                <a:srgbClr val="EEEEEE"/>
              </a:solidFill>
              <a:latin typeface="Lato"/>
              <a:ea typeface="Lato"/>
              <a:cs typeface="Lato"/>
              <a:sym typeface="Lato"/>
            </a:endParaRPr>
          </a:p>
          <a:p>
            <a:pPr indent="0" lvl="0" marL="457200" rtl="0" algn="l">
              <a:spcBef>
                <a:spcPts val="0"/>
              </a:spcBef>
              <a:spcAft>
                <a:spcPts val="0"/>
              </a:spcAft>
              <a:buNone/>
            </a:pPr>
            <a:r>
              <a:rPr lang="en-GB">
                <a:solidFill>
                  <a:srgbClr val="EEEEEE"/>
                </a:solidFill>
                <a:latin typeface="Lato"/>
                <a:ea typeface="Lato"/>
                <a:cs typeface="Lato"/>
                <a:sym typeface="Lato"/>
              </a:rPr>
              <a:t>b</a:t>
            </a:r>
            <a:r>
              <a:rPr lang="en-GB">
                <a:solidFill>
                  <a:srgbClr val="EEEEEE"/>
                </a:solidFill>
                <a:latin typeface="Lato"/>
                <a:ea typeface="Lato"/>
                <a:cs typeface="Lato"/>
                <a:sym typeface="Lato"/>
              </a:rPr>
              <a:t>etween 10% - 20%, so slashing 1% is a strong punishment,</a:t>
            </a:r>
            <a:endParaRPr>
              <a:solidFill>
                <a:srgbClr val="EEEEEE"/>
              </a:solidFill>
              <a:latin typeface="Lato"/>
              <a:ea typeface="Lato"/>
              <a:cs typeface="Lato"/>
              <a:sym typeface="Lato"/>
            </a:endParaRPr>
          </a:p>
          <a:p>
            <a:pPr indent="0" lvl="0" marL="457200" rtl="0" algn="l">
              <a:spcBef>
                <a:spcPts val="0"/>
              </a:spcBef>
              <a:spcAft>
                <a:spcPts val="0"/>
              </a:spcAft>
              <a:buNone/>
            </a:pPr>
            <a:r>
              <a:rPr lang="en-GB">
                <a:solidFill>
                  <a:srgbClr val="EEEEEE"/>
                </a:solidFill>
                <a:latin typeface="Lato"/>
                <a:ea typeface="Lato"/>
                <a:cs typeface="Lato"/>
                <a:sym typeface="Lato"/>
              </a:rPr>
              <a:t>w</a:t>
            </a:r>
            <a:r>
              <a:rPr lang="en-GB">
                <a:solidFill>
                  <a:srgbClr val="EEEEEE"/>
                </a:solidFill>
                <a:latin typeface="Lato"/>
                <a:ea typeface="Lato"/>
                <a:cs typeface="Lato"/>
                <a:sym typeface="Lato"/>
              </a:rPr>
              <a:t>orth weeks of work…</a:t>
            </a:r>
            <a:endParaRPr>
              <a:solidFill>
                <a:srgbClr val="EEEEEE"/>
              </a:solidFill>
              <a:latin typeface="Lato"/>
              <a:ea typeface="Lato"/>
              <a:cs typeface="Lato"/>
              <a:sym typeface="Lato"/>
            </a:endParaRPr>
          </a:p>
          <a:p>
            <a:pPr indent="0" lvl="0" marL="457200" rtl="0" algn="l">
              <a:spcBef>
                <a:spcPts val="0"/>
              </a:spcBef>
              <a:spcAft>
                <a:spcPts val="0"/>
              </a:spcAft>
              <a:buNone/>
            </a:pPr>
            <a:r>
              <a:t/>
            </a:r>
            <a:endParaRPr>
              <a:solidFill>
                <a:srgbClr val="EEEEEE"/>
              </a:solidFill>
              <a:latin typeface="Lato"/>
              <a:ea typeface="Lato"/>
              <a:cs typeface="Lato"/>
              <a:sym typeface="Lato"/>
            </a:endParaRPr>
          </a:p>
          <a:p>
            <a:pPr indent="-317500" lvl="0" marL="457200" rtl="0" algn="l">
              <a:spcBef>
                <a:spcPts val="0"/>
              </a:spcBef>
              <a:spcAft>
                <a:spcPts val="0"/>
              </a:spcAft>
              <a:buClr>
                <a:srgbClr val="EEEEEE"/>
              </a:buClr>
              <a:buSzPts val="1400"/>
              <a:buFont typeface="Lato"/>
              <a:buChar char="-"/>
            </a:pPr>
            <a:r>
              <a:rPr b="1" lang="en-GB">
                <a:solidFill>
                  <a:srgbClr val="EEEEEE"/>
                </a:solidFill>
                <a:latin typeface="Lato"/>
                <a:ea typeface="Lato"/>
                <a:cs typeface="Lato"/>
                <a:sym typeface="Lato"/>
              </a:rPr>
              <a:t>Level 1:</a:t>
            </a:r>
            <a:r>
              <a:rPr lang="en-GB">
                <a:solidFill>
                  <a:srgbClr val="EEEEEE"/>
                </a:solidFill>
                <a:latin typeface="Lato"/>
                <a:ea typeface="Lato"/>
                <a:cs typeface="Lato"/>
                <a:sym typeface="Lato"/>
              </a:rPr>
              <a:t> Misconducts that are likely to happen to most validators</a:t>
            </a:r>
            <a:endParaRPr>
              <a:solidFill>
                <a:srgbClr val="EEEEEE"/>
              </a:solidFill>
              <a:latin typeface="Lato"/>
              <a:ea typeface="Lato"/>
              <a:cs typeface="Lato"/>
              <a:sym typeface="Lato"/>
            </a:endParaRPr>
          </a:p>
          <a:p>
            <a:pPr indent="0" lvl="0" marL="0" rtl="0" algn="l">
              <a:spcBef>
                <a:spcPts val="0"/>
              </a:spcBef>
              <a:spcAft>
                <a:spcPts val="0"/>
              </a:spcAft>
              <a:buNone/>
            </a:pPr>
            <a:r>
              <a:rPr lang="en-GB">
                <a:solidFill>
                  <a:srgbClr val="EEEEEE"/>
                </a:solidFill>
                <a:latin typeface="Lato"/>
                <a:ea typeface="Lato"/>
                <a:cs typeface="Lato"/>
                <a:sym typeface="Lato"/>
              </a:rPr>
              <a:t>	such as isolate unresponsiveness. </a:t>
            </a:r>
            <a:r>
              <a:rPr b="1" lang="en-GB">
                <a:solidFill>
                  <a:srgbClr val="EEEEEE"/>
                </a:solidFill>
                <a:latin typeface="Lato"/>
                <a:ea typeface="Lato"/>
                <a:cs typeface="Lato"/>
                <a:sym typeface="Lato"/>
              </a:rPr>
              <a:t>Up to 0.1% of stake.</a:t>
            </a:r>
            <a:endParaRPr b="1">
              <a:solidFill>
                <a:srgbClr val="EEEEEE"/>
              </a:solidFill>
              <a:latin typeface="Lato"/>
              <a:ea typeface="Lato"/>
              <a:cs typeface="Lato"/>
              <a:sym typeface="Lato"/>
            </a:endParaRPr>
          </a:p>
          <a:p>
            <a:pPr indent="0" lvl="0" marL="0" rtl="0" algn="l">
              <a:spcBef>
                <a:spcPts val="0"/>
              </a:spcBef>
              <a:spcAft>
                <a:spcPts val="0"/>
              </a:spcAft>
              <a:buNone/>
            </a:pPr>
            <a:r>
              <a:t/>
            </a:r>
            <a:endParaRPr b="1">
              <a:solidFill>
                <a:srgbClr val="EEEEEE"/>
              </a:solidFill>
              <a:latin typeface="Lato"/>
              <a:ea typeface="Lato"/>
              <a:cs typeface="Lato"/>
              <a:sym typeface="Lato"/>
            </a:endParaRPr>
          </a:p>
          <a:p>
            <a:pPr indent="-317500" lvl="0" marL="457200" rtl="0" algn="l">
              <a:spcBef>
                <a:spcPts val="0"/>
              </a:spcBef>
              <a:spcAft>
                <a:spcPts val="0"/>
              </a:spcAft>
              <a:buClr>
                <a:srgbClr val="EEEEEE"/>
              </a:buClr>
              <a:buSzPts val="1400"/>
              <a:buFont typeface="Lato"/>
              <a:buChar char="-"/>
            </a:pPr>
            <a:r>
              <a:rPr b="1" lang="en-GB">
                <a:solidFill>
                  <a:srgbClr val="EEEEEE"/>
                </a:solidFill>
                <a:latin typeface="Lato"/>
                <a:ea typeface="Lato"/>
                <a:cs typeface="Lato"/>
                <a:sym typeface="Lato"/>
              </a:rPr>
              <a:t>Level 2: </a:t>
            </a:r>
            <a:r>
              <a:rPr lang="en-GB">
                <a:solidFill>
                  <a:srgbClr val="EEEEEE"/>
                </a:solidFill>
                <a:latin typeface="Lato"/>
                <a:ea typeface="Lato"/>
                <a:cs typeface="Lato"/>
                <a:sym typeface="Lato"/>
              </a:rPr>
              <a:t>Misconducts that can occur in good faith, but show bad</a:t>
            </a:r>
            <a:endParaRPr>
              <a:solidFill>
                <a:srgbClr val="EEEEEE"/>
              </a:solidFill>
              <a:latin typeface="Lato"/>
              <a:ea typeface="Lato"/>
              <a:cs typeface="Lato"/>
              <a:sym typeface="Lato"/>
            </a:endParaRPr>
          </a:p>
          <a:p>
            <a:pPr indent="0" lvl="0" marL="457200" rtl="0" algn="l">
              <a:spcBef>
                <a:spcPts val="0"/>
              </a:spcBef>
              <a:spcAft>
                <a:spcPts val="0"/>
              </a:spcAft>
              <a:buNone/>
            </a:pPr>
            <a:r>
              <a:rPr lang="en-GB">
                <a:solidFill>
                  <a:srgbClr val="EEEEEE"/>
                </a:solidFill>
                <a:latin typeface="Lato"/>
                <a:ea typeface="Lato"/>
                <a:cs typeface="Lato"/>
                <a:sym typeface="Lato"/>
              </a:rPr>
              <a:t>practices. Examples are correlated unresponsiveness or isolated</a:t>
            </a:r>
            <a:endParaRPr>
              <a:solidFill>
                <a:srgbClr val="EEEEEE"/>
              </a:solidFill>
              <a:latin typeface="Lato"/>
              <a:ea typeface="Lato"/>
              <a:cs typeface="Lato"/>
              <a:sym typeface="Lato"/>
            </a:endParaRPr>
          </a:p>
          <a:p>
            <a:pPr indent="0" lvl="0" marL="457200" rtl="0" algn="l">
              <a:spcBef>
                <a:spcPts val="0"/>
              </a:spcBef>
              <a:spcAft>
                <a:spcPts val="0"/>
              </a:spcAft>
              <a:buNone/>
            </a:pPr>
            <a:r>
              <a:rPr lang="en-GB">
                <a:solidFill>
                  <a:srgbClr val="EEEEEE"/>
                </a:solidFill>
                <a:latin typeface="Lato"/>
                <a:ea typeface="Lato"/>
                <a:cs typeface="Lato"/>
                <a:sym typeface="Lato"/>
              </a:rPr>
              <a:t>equivocations. </a:t>
            </a:r>
            <a:r>
              <a:rPr b="1" lang="en-GB">
                <a:solidFill>
                  <a:srgbClr val="EEEEEE"/>
                </a:solidFill>
                <a:latin typeface="Lato"/>
                <a:ea typeface="Lato"/>
                <a:cs typeface="Lato"/>
                <a:sym typeface="Lato"/>
              </a:rPr>
              <a:t>Up to 1% of stake.</a:t>
            </a:r>
            <a:endParaRPr b="1">
              <a:solidFill>
                <a:srgbClr val="EEEEEE"/>
              </a:solidFill>
              <a:latin typeface="Lato"/>
              <a:ea typeface="Lato"/>
              <a:cs typeface="Lato"/>
              <a:sym typeface="Lato"/>
            </a:endParaRPr>
          </a:p>
          <a:p>
            <a:pPr indent="0" lvl="0" marL="0" rtl="0" algn="l">
              <a:spcBef>
                <a:spcPts val="0"/>
              </a:spcBef>
              <a:spcAft>
                <a:spcPts val="0"/>
              </a:spcAft>
              <a:buNone/>
            </a:pPr>
            <a:r>
              <a:t/>
            </a:r>
            <a:endParaRPr b="1">
              <a:solidFill>
                <a:srgbClr val="EEEEEE"/>
              </a:solidFill>
              <a:latin typeface="Lato"/>
              <a:ea typeface="Lato"/>
              <a:cs typeface="Lato"/>
              <a:sym typeface="Lato"/>
            </a:endParaRPr>
          </a:p>
          <a:p>
            <a:pPr indent="-317500" lvl="0" marL="457200" rtl="0" algn="l">
              <a:spcBef>
                <a:spcPts val="0"/>
              </a:spcBef>
              <a:spcAft>
                <a:spcPts val="0"/>
              </a:spcAft>
              <a:buClr>
                <a:srgbClr val="EEEEEE"/>
              </a:buClr>
              <a:buSzPts val="1400"/>
              <a:buFont typeface="Lato"/>
              <a:buChar char="-"/>
            </a:pPr>
            <a:r>
              <a:rPr b="1" lang="en-GB">
                <a:solidFill>
                  <a:srgbClr val="EEEEEE"/>
                </a:solidFill>
                <a:latin typeface="Lato"/>
                <a:ea typeface="Lato"/>
                <a:cs typeface="Lato"/>
                <a:sym typeface="Lato"/>
              </a:rPr>
              <a:t>Level 3: </a:t>
            </a:r>
            <a:r>
              <a:rPr lang="en-GB">
                <a:solidFill>
                  <a:srgbClr val="EEEEEE"/>
                </a:solidFill>
                <a:latin typeface="Lato"/>
                <a:ea typeface="Lato"/>
                <a:cs typeface="Lato"/>
                <a:sym typeface="Lato"/>
              </a:rPr>
              <a:t>Misconducts that are unlikely to happen but do not lead</a:t>
            </a:r>
            <a:endParaRPr>
              <a:solidFill>
                <a:srgbClr val="EEEEEE"/>
              </a:solidFill>
              <a:latin typeface="Lato"/>
              <a:ea typeface="Lato"/>
              <a:cs typeface="Lato"/>
              <a:sym typeface="Lato"/>
            </a:endParaRPr>
          </a:p>
          <a:p>
            <a:pPr indent="0" lvl="0" marL="457200" rtl="0" algn="l">
              <a:spcBef>
                <a:spcPts val="0"/>
              </a:spcBef>
              <a:spcAft>
                <a:spcPts val="0"/>
              </a:spcAft>
              <a:buNone/>
            </a:pPr>
            <a:r>
              <a:rPr lang="en-GB">
                <a:solidFill>
                  <a:srgbClr val="EEEEEE"/>
                </a:solidFill>
                <a:latin typeface="Lato"/>
                <a:ea typeface="Lato"/>
                <a:cs typeface="Lato"/>
                <a:sym typeface="Lato"/>
              </a:rPr>
              <a:t>to significant resource use. Examples are correlated equivocations</a:t>
            </a:r>
            <a:endParaRPr>
              <a:solidFill>
                <a:srgbClr val="EEEEEE"/>
              </a:solidFill>
              <a:latin typeface="Lato"/>
              <a:ea typeface="Lato"/>
              <a:cs typeface="Lato"/>
              <a:sym typeface="Lato"/>
            </a:endParaRPr>
          </a:p>
          <a:p>
            <a:pPr indent="0" lvl="0" marL="457200" rtl="0" algn="l">
              <a:spcBef>
                <a:spcPts val="0"/>
              </a:spcBef>
              <a:spcAft>
                <a:spcPts val="0"/>
              </a:spcAft>
              <a:buNone/>
            </a:pPr>
            <a:r>
              <a:rPr lang="en-GB">
                <a:solidFill>
                  <a:srgbClr val="EEEEEE"/>
                </a:solidFill>
                <a:latin typeface="Lato"/>
                <a:ea typeface="Lato"/>
                <a:cs typeface="Lato"/>
                <a:sym typeface="Lato"/>
              </a:rPr>
              <a:t>or isolated unjustified voting in GRANDPA. </a:t>
            </a:r>
            <a:r>
              <a:rPr b="1" lang="en-GB">
                <a:solidFill>
                  <a:srgbClr val="EEEEEE"/>
                </a:solidFill>
                <a:latin typeface="Lato"/>
                <a:ea typeface="Lato"/>
                <a:cs typeface="Lato"/>
                <a:sym typeface="Lato"/>
              </a:rPr>
              <a:t>Up to 10% of stake.</a:t>
            </a:r>
            <a:endParaRPr>
              <a:solidFill>
                <a:srgbClr val="EEEEEE"/>
              </a:solidFill>
              <a:latin typeface="Lato"/>
              <a:ea typeface="Lato"/>
              <a:cs typeface="Lato"/>
              <a:sym typeface="Lato"/>
            </a:endParaRPr>
          </a:p>
          <a:p>
            <a:pPr indent="0" lvl="0" marL="457200" rtl="0" algn="l">
              <a:spcBef>
                <a:spcPts val="0"/>
              </a:spcBef>
              <a:spcAft>
                <a:spcPts val="0"/>
              </a:spcAft>
              <a:buNone/>
            </a:pPr>
            <a:r>
              <a:t/>
            </a:r>
            <a:endParaRPr>
              <a:solidFill>
                <a:srgbClr val="EEEEEE"/>
              </a:solidFill>
              <a:latin typeface="Lato"/>
              <a:ea typeface="Lato"/>
              <a:cs typeface="Lato"/>
              <a:sym typeface="Lato"/>
            </a:endParaRPr>
          </a:p>
          <a:p>
            <a:pPr indent="-317500" lvl="0" marL="457200" rtl="0" algn="l">
              <a:spcBef>
                <a:spcPts val="0"/>
              </a:spcBef>
              <a:spcAft>
                <a:spcPts val="0"/>
              </a:spcAft>
              <a:buClr>
                <a:srgbClr val="EEEEEE"/>
              </a:buClr>
              <a:buSzPts val="1400"/>
              <a:buFont typeface="Lato"/>
              <a:buChar char="-"/>
            </a:pPr>
            <a:r>
              <a:rPr b="1" lang="en-GB">
                <a:solidFill>
                  <a:srgbClr val="EEEEEE"/>
                </a:solidFill>
                <a:latin typeface="Lato"/>
                <a:ea typeface="Lato"/>
                <a:cs typeface="Lato"/>
                <a:sym typeface="Lato"/>
              </a:rPr>
              <a:t>Level 4: </a:t>
            </a:r>
            <a:r>
              <a:rPr lang="en-GB">
                <a:solidFill>
                  <a:srgbClr val="EEEEEE"/>
                </a:solidFill>
                <a:latin typeface="Lato"/>
                <a:ea typeface="Lato"/>
                <a:cs typeface="Lato"/>
                <a:sym typeface="Lato"/>
              </a:rPr>
              <a:t>Misconducts that show large levels of collusion and pose</a:t>
            </a:r>
            <a:endParaRPr>
              <a:solidFill>
                <a:srgbClr val="EEEEEE"/>
              </a:solidFill>
              <a:latin typeface="Lato"/>
              <a:ea typeface="Lato"/>
              <a:cs typeface="Lato"/>
              <a:sym typeface="Lato"/>
            </a:endParaRPr>
          </a:p>
          <a:p>
            <a:pPr indent="0" lvl="0" marL="457200" rtl="0" algn="l">
              <a:spcBef>
                <a:spcPts val="0"/>
              </a:spcBef>
              <a:spcAft>
                <a:spcPts val="0"/>
              </a:spcAft>
              <a:buNone/>
            </a:pPr>
            <a:r>
              <a:rPr lang="en-GB">
                <a:solidFill>
                  <a:srgbClr val="EEEEEE"/>
                </a:solidFill>
                <a:latin typeface="Lato"/>
                <a:ea typeface="Lato"/>
                <a:cs typeface="Lato"/>
                <a:sym typeface="Lato"/>
              </a:rPr>
              <a:t>serious security risks. </a:t>
            </a:r>
            <a:r>
              <a:rPr b="1" lang="en-GB">
                <a:solidFill>
                  <a:srgbClr val="EEEEEE"/>
                </a:solidFill>
                <a:latin typeface="Lato"/>
                <a:ea typeface="Lato"/>
                <a:cs typeface="Lato"/>
                <a:sym typeface="Lato"/>
              </a:rPr>
              <a:t>Up to 100% of stake.</a:t>
            </a:r>
            <a:endParaRPr>
              <a:solidFill>
                <a:srgbClr val="EEEEEE"/>
              </a:solidFill>
              <a:latin typeface="Lato"/>
              <a:ea typeface="Lato"/>
              <a:cs typeface="Lato"/>
              <a:sym typeface="Lato"/>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443" name="Shape 443"/>
        <p:cNvGrpSpPr/>
        <p:nvPr/>
      </p:nvGrpSpPr>
      <p:grpSpPr>
        <a:xfrm>
          <a:off x="0" y="0"/>
          <a:ext cx="0" cy="0"/>
          <a:chOff x="0" y="0"/>
          <a:chExt cx="0" cy="0"/>
        </a:xfrm>
      </p:grpSpPr>
      <p:sp>
        <p:nvSpPr>
          <p:cNvPr id="444" name="Google Shape;444;p65"/>
          <p:cNvSpPr txBox="1"/>
          <p:nvPr/>
        </p:nvSpPr>
        <p:spPr>
          <a:xfrm>
            <a:off x="310296" y="256980"/>
            <a:ext cx="3542400" cy="69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rgbClr val="EEEEEE"/>
                </a:solidFill>
                <a:latin typeface="Montserrat SemiBold"/>
                <a:ea typeface="Montserrat SemiBold"/>
                <a:cs typeface="Montserrat SemiBold"/>
                <a:sym typeface="Montserrat SemiBold"/>
              </a:rPr>
              <a:t>Slashing </a:t>
            </a:r>
            <a:r>
              <a:rPr lang="en-GB" sz="1800">
                <a:solidFill>
                  <a:srgbClr val="E6007A"/>
                </a:solidFill>
                <a:latin typeface="Montserrat"/>
                <a:ea typeface="Montserrat"/>
                <a:cs typeface="Montserrat"/>
                <a:sym typeface="Montserrat"/>
              </a:rPr>
              <a:t>🗡️</a:t>
            </a:r>
            <a:endParaRPr sz="1800">
              <a:solidFill>
                <a:srgbClr val="EEEEEE"/>
              </a:solidFill>
              <a:latin typeface="Montserrat SemiBold"/>
              <a:ea typeface="Montserrat SemiBold"/>
              <a:cs typeface="Montserrat SemiBold"/>
              <a:sym typeface="Montserrat SemiBold"/>
            </a:endParaRPr>
          </a:p>
        </p:txBody>
      </p:sp>
      <p:sp>
        <p:nvSpPr>
          <p:cNvPr id="445" name="Google Shape;445;p65"/>
          <p:cNvSpPr txBox="1"/>
          <p:nvPr/>
        </p:nvSpPr>
        <p:spPr>
          <a:xfrm>
            <a:off x="464700" y="1029175"/>
            <a:ext cx="8262900" cy="37608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rPr lang="en-GB" sz="1800">
                <a:solidFill>
                  <a:srgbClr val="EEEEEE"/>
                </a:solidFill>
                <a:latin typeface="Lato"/>
                <a:ea typeface="Lato"/>
                <a:cs typeface="Lato"/>
                <a:sym typeface="Lato"/>
              </a:rPr>
              <a:t>What happens when a validator is found guilty of misconduct?</a:t>
            </a:r>
            <a:endParaRPr sz="1800">
              <a:solidFill>
                <a:srgbClr val="EEEEEE"/>
              </a:solidFill>
              <a:latin typeface="Lato"/>
              <a:ea typeface="Lato"/>
              <a:cs typeface="Lato"/>
              <a:sym typeface="Lato"/>
            </a:endParaRPr>
          </a:p>
          <a:p>
            <a:pPr indent="0" lvl="0" marL="457200" rtl="0" algn="l">
              <a:spcBef>
                <a:spcPts val="0"/>
              </a:spcBef>
              <a:spcAft>
                <a:spcPts val="0"/>
              </a:spcAft>
              <a:buNone/>
            </a:pPr>
            <a:r>
              <a:t/>
            </a:r>
            <a:endParaRPr sz="1800">
              <a:solidFill>
                <a:srgbClr val="EEEEEE"/>
              </a:solidFill>
              <a:latin typeface="Lato"/>
              <a:ea typeface="Lato"/>
              <a:cs typeface="Lato"/>
              <a:sym typeface="Lato"/>
            </a:endParaRPr>
          </a:p>
          <a:p>
            <a:pPr indent="-342900" lvl="0" marL="457200" rtl="0" algn="l">
              <a:spcBef>
                <a:spcPts val="0"/>
              </a:spcBef>
              <a:spcAft>
                <a:spcPts val="0"/>
              </a:spcAft>
              <a:buClr>
                <a:srgbClr val="EEEEEE"/>
              </a:buClr>
              <a:buSzPts val="1800"/>
              <a:buFont typeface="Lato"/>
              <a:buChar char="-"/>
            </a:pPr>
            <a:r>
              <a:rPr b="1" lang="en-GB" sz="1800">
                <a:solidFill>
                  <a:srgbClr val="EEEEEE"/>
                </a:solidFill>
                <a:latin typeface="Lato"/>
                <a:ea typeface="Lato"/>
                <a:cs typeface="Lato"/>
                <a:sym typeface="Lato"/>
              </a:rPr>
              <a:t>For all misconducts: </a:t>
            </a:r>
            <a:r>
              <a:rPr lang="en-GB" sz="1800">
                <a:solidFill>
                  <a:srgbClr val="EEEEEE"/>
                </a:solidFill>
                <a:latin typeface="Lato"/>
                <a:ea typeface="Lato"/>
                <a:cs typeface="Lato"/>
                <a:sym typeface="Lato"/>
              </a:rPr>
              <a:t>They are removed from the list of candidates </a:t>
            </a:r>
            <a:endParaRPr sz="1800">
              <a:solidFill>
                <a:srgbClr val="EEEEEE"/>
              </a:solidFill>
              <a:latin typeface="Lato"/>
              <a:ea typeface="Lato"/>
              <a:cs typeface="Lato"/>
              <a:sym typeface="Lato"/>
            </a:endParaRPr>
          </a:p>
          <a:p>
            <a:pPr indent="457200" lvl="0" marL="0" rtl="0" algn="l">
              <a:spcBef>
                <a:spcPts val="0"/>
              </a:spcBef>
              <a:spcAft>
                <a:spcPts val="0"/>
              </a:spcAft>
              <a:buNone/>
            </a:pPr>
            <a:r>
              <a:rPr lang="en-GB" sz="1800">
                <a:solidFill>
                  <a:srgbClr val="EEEEEE"/>
                </a:solidFill>
                <a:latin typeface="Lato"/>
                <a:ea typeface="Lato"/>
                <a:cs typeface="Lato"/>
                <a:sym typeface="Lato"/>
              </a:rPr>
              <a:t>for the next NPoS </a:t>
            </a:r>
            <a:r>
              <a:rPr lang="en-GB" sz="1800">
                <a:solidFill>
                  <a:srgbClr val="EEEEEE"/>
                </a:solidFill>
                <a:latin typeface="Lato"/>
                <a:ea typeface="Lato"/>
                <a:cs typeface="Lato"/>
                <a:sym typeface="Lato"/>
              </a:rPr>
              <a:t>v</a:t>
            </a:r>
            <a:r>
              <a:rPr lang="en-GB" sz="1800">
                <a:solidFill>
                  <a:srgbClr val="EEEEEE"/>
                </a:solidFill>
                <a:latin typeface="Lato"/>
                <a:ea typeface="Lato"/>
                <a:cs typeface="Lato"/>
                <a:sym typeface="Lato"/>
              </a:rPr>
              <a:t>alidator election.</a:t>
            </a:r>
            <a:endParaRPr sz="1800">
              <a:solidFill>
                <a:srgbClr val="EEEEEE"/>
              </a:solidFill>
              <a:latin typeface="Lato"/>
              <a:ea typeface="Lato"/>
              <a:cs typeface="Lato"/>
              <a:sym typeface="Lato"/>
            </a:endParaRPr>
          </a:p>
          <a:p>
            <a:pPr indent="0" lvl="0" marL="0" rtl="0" algn="l">
              <a:spcBef>
                <a:spcPts val="0"/>
              </a:spcBef>
              <a:spcAft>
                <a:spcPts val="0"/>
              </a:spcAft>
              <a:buNone/>
            </a:pPr>
            <a:r>
              <a:t/>
            </a:r>
            <a:endParaRPr sz="1800">
              <a:solidFill>
                <a:srgbClr val="EEEEEE"/>
              </a:solidFill>
              <a:latin typeface="Lato"/>
              <a:ea typeface="Lato"/>
              <a:cs typeface="Lato"/>
              <a:sym typeface="Lato"/>
            </a:endParaRPr>
          </a:p>
          <a:p>
            <a:pPr indent="-342900" lvl="0" marL="457200" rtl="0" algn="l">
              <a:spcBef>
                <a:spcPts val="0"/>
              </a:spcBef>
              <a:spcAft>
                <a:spcPts val="0"/>
              </a:spcAft>
              <a:buClr>
                <a:srgbClr val="EEEEEE"/>
              </a:buClr>
              <a:buSzPts val="1800"/>
              <a:buFont typeface="Lato"/>
              <a:buChar char="-"/>
            </a:pPr>
            <a:r>
              <a:rPr b="1" lang="en-GB" sz="1800">
                <a:solidFill>
                  <a:srgbClr val="EEEEEE"/>
                </a:solidFill>
                <a:latin typeface="Lato"/>
                <a:ea typeface="Lato"/>
                <a:cs typeface="Lato"/>
                <a:sym typeface="Lato"/>
              </a:rPr>
              <a:t>For misconducts level 2 and higher: </a:t>
            </a:r>
            <a:r>
              <a:rPr lang="en-GB" sz="1800">
                <a:solidFill>
                  <a:srgbClr val="EEEEEE"/>
                </a:solidFill>
                <a:latin typeface="Lato"/>
                <a:ea typeface="Lato"/>
                <a:cs typeface="Lato"/>
                <a:sym typeface="Lato"/>
              </a:rPr>
              <a:t>They are immediately marked</a:t>
            </a:r>
            <a:endParaRPr sz="1800">
              <a:solidFill>
                <a:srgbClr val="EEEEEE"/>
              </a:solidFill>
              <a:latin typeface="Lato"/>
              <a:ea typeface="Lato"/>
              <a:cs typeface="Lato"/>
              <a:sym typeface="Lato"/>
            </a:endParaRPr>
          </a:p>
          <a:p>
            <a:pPr indent="0" lvl="0" marL="457200" rtl="0" algn="l">
              <a:spcBef>
                <a:spcPts val="0"/>
              </a:spcBef>
              <a:spcAft>
                <a:spcPts val="0"/>
              </a:spcAft>
              <a:buNone/>
            </a:pPr>
            <a:r>
              <a:rPr lang="en-GB" sz="1800">
                <a:solidFill>
                  <a:srgbClr val="EEEEEE"/>
                </a:solidFill>
                <a:latin typeface="Lato"/>
                <a:ea typeface="Lato"/>
                <a:cs typeface="Lato"/>
                <a:sym typeface="Lato"/>
              </a:rPr>
              <a:t>as inactive in the current era. (Kicked out.)</a:t>
            </a:r>
            <a:endParaRPr sz="1800">
              <a:solidFill>
                <a:srgbClr val="EEEEEE"/>
              </a:solidFill>
              <a:latin typeface="Lato"/>
              <a:ea typeface="Lato"/>
              <a:cs typeface="Lato"/>
              <a:sym typeface="Lato"/>
            </a:endParaRPr>
          </a:p>
          <a:p>
            <a:pPr indent="0" lvl="0" marL="457200" rtl="0" algn="l">
              <a:spcBef>
                <a:spcPts val="0"/>
              </a:spcBef>
              <a:spcAft>
                <a:spcPts val="0"/>
              </a:spcAft>
              <a:buNone/>
            </a:pPr>
            <a:r>
              <a:t/>
            </a:r>
            <a:endParaRPr sz="1800">
              <a:solidFill>
                <a:srgbClr val="EEEEEE"/>
              </a:solidFill>
              <a:latin typeface="Lato"/>
              <a:ea typeface="Lato"/>
              <a:cs typeface="Lato"/>
              <a:sym typeface="Lato"/>
            </a:endParaRPr>
          </a:p>
          <a:p>
            <a:pPr indent="-342900" lvl="0" marL="457200" rtl="0" algn="l">
              <a:spcBef>
                <a:spcPts val="0"/>
              </a:spcBef>
              <a:spcAft>
                <a:spcPts val="0"/>
              </a:spcAft>
              <a:buClr>
                <a:srgbClr val="EEEEEE"/>
              </a:buClr>
              <a:buSzPts val="1800"/>
              <a:buFont typeface="Lato"/>
              <a:buChar char="-"/>
            </a:pPr>
            <a:r>
              <a:rPr b="1" lang="en-GB" sz="1800">
                <a:solidFill>
                  <a:srgbClr val="EEEEEE"/>
                </a:solidFill>
                <a:latin typeface="Lato"/>
                <a:ea typeface="Lato"/>
                <a:cs typeface="Lato"/>
                <a:sym typeface="Lato"/>
              </a:rPr>
              <a:t>For misconducts level 3 and higher: </a:t>
            </a:r>
            <a:r>
              <a:rPr lang="en-GB" sz="1800">
                <a:solidFill>
                  <a:srgbClr val="EEEEEE"/>
                </a:solidFill>
                <a:latin typeface="Lato"/>
                <a:ea typeface="Lato"/>
                <a:cs typeface="Lato"/>
                <a:sym typeface="Lato"/>
              </a:rPr>
              <a:t>They are removed from all</a:t>
            </a:r>
            <a:endParaRPr sz="1800">
              <a:solidFill>
                <a:srgbClr val="EEEEEE"/>
              </a:solidFill>
              <a:latin typeface="Lato"/>
              <a:ea typeface="Lato"/>
              <a:cs typeface="Lato"/>
              <a:sym typeface="Lato"/>
            </a:endParaRPr>
          </a:p>
          <a:p>
            <a:pPr indent="0" lvl="0" marL="457200" rtl="0" algn="l">
              <a:spcBef>
                <a:spcPts val="0"/>
              </a:spcBef>
              <a:spcAft>
                <a:spcPts val="0"/>
              </a:spcAft>
              <a:buNone/>
            </a:pPr>
            <a:r>
              <a:rPr lang="en-GB" sz="1800">
                <a:solidFill>
                  <a:srgbClr val="EEEEEE"/>
                </a:solidFill>
                <a:latin typeface="Lato"/>
                <a:ea typeface="Lato"/>
                <a:cs typeface="Lato"/>
                <a:sym typeface="Lato"/>
              </a:rPr>
              <a:t>the nominators’ lists of trusted candidates.</a:t>
            </a:r>
            <a:endParaRPr sz="1800">
              <a:solidFill>
                <a:srgbClr val="EEEEEE"/>
              </a:solidFill>
              <a:latin typeface="Lato"/>
              <a:ea typeface="Lato"/>
              <a:cs typeface="Lato"/>
              <a:sym typeface="Lato"/>
            </a:endParaRPr>
          </a:p>
          <a:p>
            <a:pPr indent="0" lvl="0" marL="457200" rtl="0" algn="l">
              <a:spcBef>
                <a:spcPts val="0"/>
              </a:spcBef>
              <a:spcAft>
                <a:spcPts val="0"/>
              </a:spcAft>
              <a:buNone/>
            </a:pPr>
            <a:r>
              <a:t/>
            </a:r>
            <a:endParaRPr sz="1800">
              <a:solidFill>
                <a:srgbClr val="EEEEEE"/>
              </a:solidFill>
              <a:latin typeface="Lato"/>
              <a:ea typeface="Lato"/>
              <a:cs typeface="Lato"/>
              <a:sym typeface="Lato"/>
            </a:endParaRPr>
          </a:p>
          <a:p>
            <a:pPr indent="0" lvl="0" marL="0" rtl="0" algn="l">
              <a:spcBef>
                <a:spcPts val="0"/>
              </a:spcBef>
              <a:spcAft>
                <a:spcPts val="0"/>
              </a:spcAft>
              <a:buNone/>
            </a:pPr>
            <a:r>
              <a:t/>
            </a:r>
            <a:endParaRPr sz="1800">
              <a:solidFill>
                <a:srgbClr val="EEEEEE"/>
              </a:solidFill>
              <a:latin typeface="Lato"/>
              <a:ea typeface="Lato"/>
              <a:cs typeface="Lato"/>
              <a:sym typeface="Lato"/>
            </a:endParaRPr>
          </a:p>
          <a:p>
            <a:pPr indent="0" lvl="0" marL="0" rtl="0" algn="l">
              <a:spcBef>
                <a:spcPts val="0"/>
              </a:spcBef>
              <a:spcAft>
                <a:spcPts val="0"/>
              </a:spcAft>
              <a:buNone/>
            </a:pPr>
            <a:r>
              <a:rPr b="1" lang="en-GB" sz="1800">
                <a:solidFill>
                  <a:srgbClr val="E6007A"/>
                </a:solidFill>
                <a:latin typeface="Lato"/>
                <a:ea typeface="Lato"/>
                <a:cs typeface="Lato"/>
                <a:sym typeface="Lato"/>
              </a:rPr>
              <a:t>	 A validator will not be paid while they are kicked out.</a:t>
            </a:r>
            <a:endParaRPr b="1" sz="1800">
              <a:solidFill>
                <a:srgbClr val="E6007A"/>
              </a:solidFill>
              <a:latin typeface="Lato"/>
              <a:ea typeface="Lato"/>
              <a:cs typeface="Lato"/>
              <a:sym typeface="Lato"/>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449" name="Shape 449"/>
        <p:cNvGrpSpPr/>
        <p:nvPr/>
      </p:nvGrpSpPr>
      <p:grpSpPr>
        <a:xfrm>
          <a:off x="0" y="0"/>
          <a:ext cx="0" cy="0"/>
          <a:chOff x="0" y="0"/>
          <a:chExt cx="0" cy="0"/>
        </a:xfrm>
      </p:grpSpPr>
      <p:sp>
        <p:nvSpPr>
          <p:cNvPr id="450" name="Google Shape;450;p66"/>
          <p:cNvSpPr txBox="1"/>
          <p:nvPr>
            <p:ph type="ctrTitle"/>
          </p:nvPr>
        </p:nvSpPr>
        <p:spPr>
          <a:xfrm>
            <a:off x="2392800" y="2178600"/>
            <a:ext cx="4358400" cy="786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Rewards </a:t>
            </a:r>
            <a:r>
              <a:rPr lang="en-GB">
                <a:solidFill>
                  <a:srgbClr val="E6007A"/>
                </a:solidFill>
              </a:rPr>
              <a:t>💰</a:t>
            </a:r>
            <a:endParaRPr>
              <a:solidFill>
                <a:srgbClr val="E6007A"/>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165" name="Shape 165"/>
        <p:cNvGrpSpPr/>
        <p:nvPr/>
      </p:nvGrpSpPr>
      <p:grpSpPr>
        <a:xfrm>
          <a:off x="0" y="0"/>
          <a:ext cx="0" cy="0"/>
          <a:chOff x="0" y="0"/>
          <a:chExt cx="0" cy="0"/>
        </a:xfrm>
      </p:grpSpPr>
      <p:sp>
        <p:nvSpPr>
          <p:cNvPr id="166" name="Google Shape;166;p31"/>
          <p:cNvSpPr txBox="1"/>
          <p:nvPr/>
        </p:nvSpPr>
        <p:spPr>
          <a:xfrm>
            <a:off x="608500" y="1239375"/>
            <a:ext cx="3244200" cy="3617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1600" u="sng">
                <a:solidFill>
                  <a:srgbClr val="EEEEEE"/>
                </a:solidFill>
                <a:latin typeface="Lato"/>
                <a:ea typeface="Lato"/>
                <a:cs typeface="Lato"/>
                <a:sym typeface="Lato"/>
              </a:rPr>
              <a:t>What is Polkadot?</a:t>
            </a:r>
            <a:endParaRPr sz="1600" u="sng">
              <a:solidFill>
                <a:srgbClr val="EEEEEE"/>
              </a:solidFill>
              <a:latin typeface="Lato"/>
              <a:ea typeface="Lato"/>
              <a:cs typeface="Lato"/>
              <a:sym typeface="Lato"/>
            </a:endParaRPr>
          </a:p>
          <a:p>
            <a:pPr indent="0" lvl="0" marL="0" rtl="0" algn="l">
              <a:lnSpc>
                <a:spcPct val="115000"/>
              </a:lnSpc>
              <a:spcBef>
                <a:spcPts val="0"/>
              </a:spcBef>
              <a:spcAft>
                <a:spcPts val="0"/>
              </a:spcAft>
              <a:buNone/>
            </a:pPr>
            <a:r>
              <a:t/>
            </a:r>
            <a:endParaRPr sz="1600" u="sng">
              <a:solidFill>
                <a:srgbClr val="EEEEEE"/>
              </a:solidFill>
              <a:latin typeface="Lato"/>
              <a:ea typeface="Lato"/>
              <a:cs typeface="Lato"/>
              <a:sym typeface="Lato"/>
            </a:endParaRPr>
          </a:p>
          <a:p>
            <a:pPr indent="0" lvl="0" marL="0" rtl="0" algn="l">
              <a:lnSpc>
                <a:spcPct val="115000"/>
              </a:lnSpc>
              <a:spcBef>
                <a:spcPts val="0"/>
              </a:spcBef>
              <a:spcAft>
                <a:spcPts val="0"/>
              </a:spcAft>
              <a:buNone/>
            </a:pPr>
            <a:r>
              <a:rPr lang="en-GB" sz="1600" u="sng">
                <a:solidFill>
                  <a:srgbClr val="EEEEEE"/>
                </a:solidFill>
                <a:latin typeface="Lato"/>
                <a:ea typeface="Lato"/>
                <a:cs typeface="Lato"/>
                <a:sym typeface="Lato"/>
              </a:rPr>
              <a:t>Consensus</a:t>
            </a:r>
            <a:endParaRPr sz="1600" u="sng">
              <a:solidFill>
                <a:srgbClr val="EEEEEE"/>
              </a:solidFill>
              <a:latin typeface="Lato"/>
              <a:ea typeface="Lato"/>
              <a:cs typeface="Lato"/>
              <a:sym typeface="Lato"/>
            </a:endParaRPr>
          </a:p>
          <a:p>
            <a:pPr indent="-330200" lvl="0" marL="457200" rtl="0" algn="l">
              <a:lnSpc>
                <a:spcPct val="115000"/>
              </a:lnSpc>
              <a:spcBef>
                <a:spcPts val="0"/>
              </a:spcBef>
              <a:spcAft>
                <a:spcPts val="0"/>
              </a:spcAft>
              <a:buClr>
                <a:srgbClr val="EEEEEE"/>
              </a:buClr>
              <a:buSzPts val="1600"/>
              <a:buFont typeface="Lato"/>
              <a:buChar char="-"/>
            </a:pPr>
            <a:r>
              <a:rPr lang="en-GB" sz="1600">
                <a:solidFill>
                  <a:srgbClr val="EEEEEE"/>
                </a:solidFill>
                <a:latin typeface="Lato"/>
                <a:ea typeface="Lato"/>
                <a:cs typeface="Lato"/>
                <a:sym typeface="Lato"/>
              </a:rPr>
              <a:t>BABE</a:t>
            </a:r>
            <a:endParaRPr sz="1600">
              <a:solidFill>
                <a:srgbClr val="EEEEEE"/>
              </a:solidFill>
              <a:latin typeface="Lato"/>
              <a:ea typeface="Lato"/>
              <a:cs typeface="Lato"/>
              <a:sym typeface="Lato"/>
            </a:endParaRPr>
          </a:p>
          <a:p>
            <a:pPr indent="-330200" lvl="0" marL="457200" rtl="0" algn="l">
              <a:lnSpc>
                <a:spcPct val="115000"/>
              </a:lnSpc>
              <a:spcBef>
                <a:spcPts val="0"/>
              </a:spcBef>
              <a:spcAft>
                <a:spcPts val="0"/>
              </a:spcAft>
              <a:buClr>
                <a:srgbClr val="EEEEEE"/>
              </a:buClr>
              <a:buSzPts val="1600"/>
              <a:buFont typeface="Lato"/>
              <a:buChar char="-"/>
            </a:pPr>
            <a:r>
              <a:rPr lang="en-GB" sz="1600">
                <a:solidFill>
                  <a:srgbClr val="EEEEEE"/>
                </a:solidFill>
                <a:latin typeface="Lato"/>
                <a:ea typeface="Lato"/>
                <a:cs typeface="Lato"/>
                <a:sym typeface="Lato"/>
              </a:rPr>
              <a:t>GRANDPA</a:t>
            </a:r>
            <a:endParaRPr sz="1600">
              <a:solidFill>
                <a:srgbClr val="EEEEEE"/>
              </a:solidFill>
              <a:latin typeface="Lato"/>
              <a:ea typeface="Lato"/>
              <a:cs typeface="Lato"/>
              <a:sym typeface="Lato"/>
            </a:endParaRPr>
          </a:p>
          <a:p>
            <a:pPr indent="-330200" lvl="0" marL="457200" rtl="0" algn="l">
              <a:lnSpc>
                <a:spcPct val="115000"/>
              </a:lnSpc>
              <a:spcBef>
                <a:spcPts val="0"/>
              </a:spcBef>
              <a:spcAft>
                <a:spcPts val="0"/>
              </a:spcAft>
              <a:buClr>
                <a:srgbClr val="EEEEEE"/>
              </a:buClr>
              <a:buSzPts val="1600"/>
              <a:buFont typeface="Lato"/>
              <a:buChar char="-"/>
            </a:pPr>
            <a:r>
              <a:rPr lang="en-GB" sz="1600">
                <a:solidFill>
                  <a:srgbClr val="EEEEEE"/>
                </a:solidFill>
                <a:latin typeface="Lato"/>
                <a:ea typeface="Lato"/>
                <a:cs typeface="Lato"/>
                <a:sym typeface="Lato"/>
              </a:rPr>
              <a:t>NPoS</a:t>
            </a:r>
            <a:endParaRPr sz="1600">
              <a:solidFill>
                <a:srgbClr val="EEEEEE"/>
              </a:solidFill>
              <a:latin typeface="Lato"/>
              <a:ea typeface="Lato"/>
              <a:cs typeface="Lato"/>
              <a:sym typeface="Lato"/>
            </a:endParaRPr>
          </a:p>
          <a:p>
            <a:pPr indent="0" lvl="0" marL="457200" rtl="0" algn="l">
              <a:lnSpc>
                <a:spcPct val="115000"/>
              </a:lnSpc>
              <a:spcBef>
                <a:spcPts val="0"/>
              </a:spcBef>
              <a:spcAft>
                <a:spcPts val="0"/>
              </a:spcAft>
              <a:buNone/>
            </a:pPr>
            <a:r>
              <a:t/>
            </a:r>
            <a:endParaRPr sz="1600">
              <a:solidFill>
                <a:srgbClr val="EEEEEE"/>
              </a:solidFill>
              <a:latin typeface="Lato"/>
              <a:ea typeface="Lato"/>
              <a:cs typeface="Lato"/>
              <a:sym typeface="Lato"/>
            </a:endParaRPr>
          </a:p>
          <a:p>
            <a:pPr indent="0" lvl="0" marL="0" rtl="0" algn="l">
              <a:lnSpc>
                <a:spcPct val="115000"/>
              </a:lnSpc>
              <a:spcBef>
                <a:spcPts val="0"/>
              </a:spcBef>
              <a:spcAft>
                <a:spcPts val="0"/>
              </a:spcAft>
              <a:buNone/>
            </a:pPr>
            <a:r>
              <a:rPr lang="en-GB" sz="1600" u="sng">
                <a:solidFill>
                  <a:srgbClr val="EEEEEE"/>
                </a:solidFill>
                <a:latin typeface="Lato"/>
                <a:ea typeface="Lato"/>
                <a:cs typeface="Lato"/>
                <a:sym typeface="Lato"/>
              </a:rPr>
              <a:t>Being a Validator</a:t>
            </a:r>
            <a:endParaRPr sz="1600" u="sng">
              <a:solidFill>
                <a:srgbClr val="EEEEEE"/>
              </a:solidFill>
              <a:latin typeface="Lato"/>
              <a:ea typeface="Lato"/>
              <a:cs typeface="Lato"/>
              <a:sym typeface="Lato"/>
            </a:endParaRPr>
          </a:p>
          <a:p>
            <a:pPr indent="-330200" lvl="0" marL="457200" rtl="0" algn="l">
              <a:lnSpc>
                <a:spcPct val="115000"/>
              </a:lnSpc>
              <a:spcBef>
                <a:spcPts val="0"/>
              </a:spcBef>
              <a:spcAft>
                <a:spcPts val="0"/>
              </a:spcAft>
              <a:buClr>
                <a:srgbClr val="EEEEEE"/>
              </a:buClr>
              <a:buSzPts val="1600"/>
              <a:buFont typeface="Lato"/>
              <a:buChar char="-"/>
            </a:pPr>
            <a:r>
              <a:rPr lang="en-GB" sz="1600">
                <a:solidFill>
                  <a:srgbClr val="EEEEEE"/>
                </a:solidFill>
                <a:latin typeface="Lato"/>
                <a:ea typeface="Lato"/>
                <a:cs typeface="Lato"/>
                <a:sym typeface="Lato"/>
              </a:rPr>
              <a:t>Requirements</a:t>
            </a:r>
            <a:endParaRPr sz="1600">
              <a:solidFill>
                <a:srgbClr val="EEEEEE"/>
              </a:solidFill>
              <a:latin typeface="Lato"/>
              <a:ea typeface="Lato"/>
              <a:cs typeface="Lato"/>
              <a:sym typeface="Lato"/>
            </a:endParaRPr>
          </a:p>
          <a:p>
            <a:pPr indent="-330200" lvl="0" marL="457200" rtl="0" algn="l">
              <a:lnSpc>
                <a:spcPct val="115000"/>
              </a:lnSpc>
              <a:spcBef>
                <a:spcPts val="0"/>
              </a:spcBef>
              <a:spcAft>
                <a:spcPts val="0"/>
              </a:spcAft>
              <a:buClr>
                <a:srgbClr val="EEEEEE"/>
              </a:buClr>
              <a:buSzPts val="1600"/>
              <a:buFont typeface="Lato"/>
              <a:buChar char="-"/>
            </a:pPr>
            <a:r>
              <a:rPr lang="en-GB" sz="1600">
                <a:solidFill>
                  <a:srgbClr val="EEEEEE"/>
                </a:solidFill>
                <a:latin typeface="Lato"/>
                <a:ea typeface="Lato"/>
                <a:cs typeface="Lato"/>
                <a:sym typeface="Lato"/>
              </a:rPr>
              <a:t>Slashing</a:t>
            </a:r>
            <a:endParaRPr sz="1600">
              <a:solidFill>
                <a:srgbClr val="EEEEEE"/>
              </a:solidFill>
              <a:latin typeface="Lato"/>
              <a:ea typeface="Lato"/>
              <a:cs typeface="Lato"/>
              <a:sym typeface="Lato"/>
            </a:endParaRPr>
          </a:p>
          <a:p>
            <a:pPr indent="-330200" lvl="0" marL="457200" rtl="0" algn="l">
              <a:lnSpc>
                <a:spcPct val="115000"/>
              </a:lnSpc>
              <a:spcBef>
                <a:spcPts val="0"/>
              </a:spcBef>
              <a:spcAft>
                <a:spcPts val="0"/>
              </a:spcAft>
              <a:buClr>
                <a:srgbClr val="EEEEEE"/>
              </a:buClr>
              <a:buSzPts val="1600"/>
              <a:buFont typeface="Lato"/>
              <a:buChar char="-"/>
            </a:pPr>
            <a:r>
              <a:rPr lang="en-GB" sz="1600">
                <a:solidFill>
                  <a:srgbClr val="EEEEEE"/>
                </a:solidFill>
                <a:latin typeface="Lato"/>
                <a:ea typeface="Lato"/>
                <a:cs typeface="Lato"/>
                <a:sym typeface="Lato"/>
              </a:rPr>
              <a:t>Rewards</a:t>
            </a:r>
            <a:endParaRPr sz="1600">
              <a:solidFill>
                <a:srgbClr val="EEEEEE"/>
              </a:solidFill>
              <a:latin typeface="Lato"/>
              <a:ea typeface="Lato"/>
              <a:cs typeface="Lato"/>
              <a:sym typeface="Lato"/>
            </a:endParaRPr>
          </a:p>
          <a:p>
            <a:pPr indent="-330200" lvl="0" marL="457200" rtl="0" algn="l">
              <a:lnSpc>
                <a:spcPct val="115000"/>
              </a:lnSpc>
              <a:spcBef>
                <a:spcPts val="0"/>
              </a:spcBef>
              <a:spcAft>
                <a:spcPts val="0"/>
              </a:spcAft>
              <a:buClr>
                <a:srgbClr val="EEEEEE"/>
              </a:buClr>
              <a:buSzPts val="1600"/>
              <a:buFont typeface="Lato"/>
              <a:buChar char="-"/>
            </a:pPr>
            <a:r>
              <a:rPr lang="en-GB" sz="1600">
                <a:solidFill>
                  <a:srgbClr val="EEEEEE"/>
                </a:solidFill>
                <a:latin typeface="Lato"/>
                <a:ea typeface="Lato"/>
                <a:cs typeface="Lato"/>
                <a:sym typeface="Lato"/>
              </a:rPr>
              <a:t>Security</a:t>
            </a:r>
            <a:endParaRPr sz="1600">
              <a:solidFill>
                <a:srgbClr val="EEEEEE"/>
              </a:solidFill>
              <a:latin typeface="Lato"/>
              <a:ea typeface="Lato"/>
              <a:cs typeface="Lato"/>
              <a:sym typeface="Lato"/>
            </a:endParaRPr>
          </a:p>
          <a:p>
            <a:pPr indent="0" lvl="0" marL="914400" rtl="0" algn="l">
              <a:lnSpc>
                <a:spcPct val="115000"/>
              </a:lnSpc>
              <a:spcBef>
                <a:spcPts val="0"/>
              </a:spcBef>
              <a:spcAft>
                <a:spcPts val="0"/>
              </a:spcAft>
              <a:buNone/>
            </a:pPr>
            <a:r>
              <a:t/>
            </a:r>
            <a:endParaRPr sz="1600" u="sng">
              <a:solidFill>
                <a:srgbClr val="EEEEEE"/>
              </a:solidFill>
              <a:latin typeface="Lato"/>
              <a:ea typeface="Lato"/>
              <a:cs typeface="Lato"/>
              <a:sym typeface="Lato"/>
            </a:endParaRPr>
          </a:p>
          <a:p>
            <a:pPr indent="0" lvl="0" marL="0" rtl="0" algn="l">
              <a:lnSpc>
                <a:spcPct val="115000"/>
              </a:lnSpc>
              <a:spcBef>
                <a:spcPts val="0"/>
              </a:spcBef>
              <a:spcAft>
                <a:spcPts val="0"/>
              </a:spcAft>
              <a:buNone/>
            </a:pPr>
            <a:r>
              <a:t/>
            </a:r>
            <a:endParaRPr sz="1600" u="sng">
              <a:solidFill>
                <a:srgbClr val="EEEEEE"/>
              </a:solidFill>
              <a:latin typeface="Lato"/>
              <a:ea typeface="Lato"/>
              <a:cs typeface="Lato"/>
              <a:sym typeface="Lato"/>
            </a:endParaRPr>
          </a:p>
          <a:p>
            <a:pPr indent="0" lvl="0" marL="0" rtl="0" algn="l">
              <a:lnSpc>
                <a:spcPct val="115000"/>
              </a:lnSpc>
              <a:spcBef>
                <a:spcPts val="0"/>
              </a:spcBef>
              <a:spcAft>
                <a:spcPts val="0"/>
              </a:spcAft>
              <a:buNone/>
            </a:pPr>
            <a:r>
              <a:t/>
            </a:r>
            <a:endParaRPr sz="1600" u="sng">
              <a:solidFill>
                <a:srgbClr val="EEEEEE"/>
              </a:solidFill>
              <a:latin typeface="Lato"/>
              <a:ea typeface="Lato"/>
              <a:cs typeface="Lato"/>
              <a:sym typeface="Lato"/>
            </a:endParaRPr>
          </a:p>
          <a:p>
            <a:pPr indent="0" lvl="0" marL="0" rtl="0" algn="l">
              <a:lnSpc>
                <a:spcPct val="115000"/>
              </a:lnSpc>
              <a:spcBef>
                <a:spcPts val="0"/>
              </a:spcBef>
              <a:spcAft>
                <a:spcPts val="0"/>
              </a:spcAft>
              <a:buNone/>
            </a:pPr>
            <a:r>
              <a:rPr lang="en-GB" sz="1600" u="sng">
                <a:solidFill>
                  <a:srgbClr val="EEEEEE"/>
                </a:solidFill>
                <a:latin typeface="Lato"/>
                <a:ea typeface="Lato"/>
                <a:cs typeface="Lato"/>
                <a:sym typeface="Lato"/>
              </a:rPr>
              <a:t>Q&amp;A / Networking </a:t>
            </a:r>
            <a:r>
              <a:rPr lang="en-GB" sz="1600" u="sng">
                <a:solidFill>
                  <a:srgbClr val="EEEEEE"/>
                </a:solidFill>
                <a:latin typeface="Lato"/>
                <a:ea typeface="Lato"/>
                <a:cs typeface="Lato"/>
                <a:sym typeface="Lato"/>
              </a:rPr>
              <a:t> </a:t>
            </a:r>
            <a:endParaRPr sz="1600" u="sng">
              <a:solidFill>
                <a:srgbClr val="EEEEEE"/>
              </a:solidFill>
              <a:latin typeface="Lato"/>
              <a:ea typeface="Lato"/>
              <a:cs typeface="Lato"/>
              <a:sym typeface="Lato"/>
            </a:endParaRPr>
          </a:p>
          <a:p>
            <a:pPr indent="0" lvl="0" marL="0" rtl="0" algn="l">
              <a:lnSpc>
                <a:spcPct val="115000"/>
              </a:lnSpc>
              <a:spcBef>
                <a:spcPts val="0"/>
              </a:spcBef>
              <a:spcAft>
                <a:spcPts val="0"/>
              </a:spcAft>
              <a:buNone/>
            </a:pPr>
            <a:r>
              <a:t/>
            </a:r>
            <a:endParaRPr sz="1600" u="sng">
              <a:solidFill>
                <a:srgbClr val="EEEEEE"/>
              </a:solidFill>
              <a:latin typeface="Lato"/>
              <a:ea typeface="Lato"/>
              <a:cs typeface="Lato"/>
              <a:sym typeface="Lato"/>
            </a:endParaRPr>
          </a:p>
          <a:p>
            <a:pPr indent="0" lvl="0" marL="0" rtl="0" algn="l">
              <a:spcBef>
                <a:spcPts val="0"/>
              </a:spcBef>
              <a:spcAft>
                <a:spcPts val="0"/>
              </a:spcAft>
              <a:buNone/>
            </a:pPr>
            <a:r>
              <a:t/>
            </a:r>
            <a:endParaRPr>
              <a:solidFill>
                <a:srgbClr val="EEEEEE"/>
              </a:solidFill>
              <a:latin typeface="Lato"/>
              <a:ea typeface="Lato"/>
              <a:cs typeface="Lato"/>
              <a:sym typeface="Lato"/>
            </a:endParaRPr>
          </a:p>
        </p:txBody>
      </p:sp>
      <p:sp>
        <p:nvSpPr>
          <p:cNvPr id="167" name="Google Shape;167;p31"/>
          <p:cNvSpPr txBox="1"/>
          <p:nvPr/>
        </p:nvSpPr>
        <p:spPr>
          <a:xfrm>
            <a:off x="310296" y="256980"/>
            <a:ext cx="3542400" cy="69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rgbClr val="EEEEEE"/>
                </a:solidFill>
                <a:latin typeface="Montserrat SemiBold"/>
                <a:ea typeface="Montserrat SemiBold"/>
                <a:cs typeface="Montserrat SemiBold"/>
                <a:sym typeface="Montserrat SemiBold"/>
              </a:rPr>
              <a:t>Agenda</a:t>
            </a:r>
            <a:endParaRPr sz="1800">
              <a:solidFill>
                <a:srgbClr val="EEEEEE"/>
              </a:solidFill>
              <a:latin typeface="Montserrat SemiBold"/>
              <a:ea typeface="Montserrat SemiBold"/>
              <a:cs typeface="Montserrat SemiBold"/>
              <a:sym typeface="Montserrat SemiBold"/>
            </a:endParaRPr>
          </a:p>
        </p:txBody>
      </p:sp>
      <p:sp>
        <p:nvSpPr>
          <p:cNvPr id="168" name="Google Shape;168;p31"/>
          <p:cNvSpPr txBox="1"/>
          <p:nvPr/>
        </p:nvSpPr>
        <p:spPr>
          <a:xfrm>
            <a:off x="3940100" y="1239375"/>
            <a:ext cx="3244200" cy="3617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1600" u="sng">
                <a:solidFill>
                  <a:srgbClr val="EEEEEE"/>
                </a:solidFill>
                <a:latin typeface="Lato"/>
                <a:ea typeface="Lato"/>
                <a:cs typeface="Lato"/>
                <a:sym typeface="Lato"/>
              </a:rPr>
              <a:t>Workshop</a:t>
            </a:r>
            <a:endParaRPr sz="1600" u="sng">
              <a:solidFill>
                <a:srgbClr val="EEEEEE"/>
              </a:solidFill>
              <a:latin typeface="Lato"/>
              <a:ea typeface="Lato"/>
              <a:cs typeface="Lato"/>
              <a:sym typeface="Lato"/>
            </a:endParaRPr>
          </a:p>
          <a:p>
            <a:pPr indent="-330200" lvl="0" marL="457200" rtl="0" algn="l">
              <a:lnSpc>
                <a:spcPct val="115000"/>
              </a:lnSpc>
              <a:spcBef>
                <a:spcPts val="0"/>
              </a:spcBef>
              <a:spcAft>
                <a:spcPts val="0"/>
              </a:spcAft>
              <a:buClr>
                <a:srgbClr val="EEEEEE"/>
              </a:buClr>
              <a:buSzPts val="1600"/>
              <a:buFont typeface="Lato"/>
              <a:buChar char="-"/>
            </a:pPr>
            <a:r>
              <a:rPr lang="en-GB" sz="1600">
                <a:solidFill>
                  <a:srgbClr val="EEEEEE"/>
                </a:solidFill>
                <a:latin typeface="Lato"/>
                <a:ea typeface="Lato"/>
                <a:cs typeface="Lato"/>
                <a:sym typeface="Lato"/>
              </a:rPr>
              <a:t>Set up a validator</a:t>
            </a:r>
            <a:endParaRPr sz="1600">
              <a:solidFill>
                <a:srgbClr val="EEEEEE"/>
              </a:solidFill>
              <a:latin typeface="Lato"/>
              <a:ea typeface="Lato"/>
              <a:cs typeface="Lato"/>
              <a:sym typeface="Lato"/>
            </a:endParaRPr>
          </a:p>
          <a:p>
            <a:pPr indent="0" lvl="0" marL="0" rtl="0" algn="l">
              <a:lnSpc>
                <a:spcPct val="115000"/>
              </a:lnSpc>
              <a:spcBef>
                <a:spcPts val="0"/>
              </a:spcBef>
              <a:spcAft>
                <a:spcPts val="0"/>
              </a:spcAft>
              <a:buNone/>
            </a:pPr>
            <a:r>
              <a:t/>
            </a:r>
            <a:endParaRPr sz="1600" u="sng">
              <a:solidFill>
                <a:srgbClr val="EEEEEE"/>
              </a:solidFill>
              <a:latin typeface="Lato"/>
              <a:ea typeface="Lato"/>
              <a:cs typeface="Lato"/>
              <a:sym typeface="Lato"/>
            </a:endParaRPr>
          </a:p>
          <a:p>
            <a:pPr indent="0" lvl="0" marL="0" rtl="0" algn="l">
              <a:lnSpc>
                <a:spcPct val="115000"/>
              </a:lnSpc>
              <a:spcBef>
                <a:spcPts val="0"/>
              </a:spcBef>
              <a:spcAft>
                <a:spcPts val="0"/>
              </a:spcAft>
              <a:buNone/>
            </a:pPr>
            <a:r>
              <a:rPr lang="en-GB" sz="1600" u="sng">
                <a:solidFill>
                  <a:srgbClr val="EEEEEE"/>
                </a:solidFill>
                <a:latin typeface="Lato"/>
                <a:ea typeface="Lato"/>
                <a:cs typeface="Lato"/>
                <a:sym typeface="Lato"/>
              </a:rPr>
              <a:t>Q&amp;A / Networking  </a:t>
            </a:r>
            <a:endParaRPr sz="1600" u="sng">
              <a:solidFill>
                <a:srgbClr val="EEEEEE"/>
              </a:solidFill>
              <a:latin typeface="Lato"/>
              <a:ea typeface="Lato"/>
              <a:cs typeface="Lato"/>
              <a:sym typeface="Lato"/>
            </a:endParaRPr>
          </a:p>
          <a:p>
            <a:pPr indent="0" lvl="0" marL="0" rtl="0" algn="l">
              <a:lnSpc>
                <a:spcPct val="115000"/>
              </a:lnSpc>
              <a:spcBef>
                <a:spcPts val="0"/>
              </a:spcBef>
              <a:spcAft>
                <a:spcPts val="0"/>
              </a:spcAft>
              <a:buNone/>
            </a:pPr>
            <a:r>
              <a:t/>
            </a:r>
            <a:endParaRPr sz="1600" u="sng">
              <a:solidFill>
                <a:srgbClr val="EEEEEE"/>
              </a:solidFill>
              <a:latin typeface="Lato"/>
              <a:ea typeface="Lato"/>
              <a:cs typeface="Lato"/>
              <a:sym typeface="Lato"/>
            </a:endParaRPr>
          </a:p>
          <a:p>
            <a:pPr indent="0" lvl="0" marL="0" rtl="0" algn="l">
              <a:spcBef>
                <a:spcPts val="0"/>
              </a:spcBef>
              <a:spcAft>
                <a:spcPts val="0"/>
              </a:spcAft>
              <a:buNone/>
            </a:pPr>
            <a:r>
              <a:t/>
            </a:r>
            <a:endParaRPr>
              <a:solidFill>
                <a:srgbClr val="EEEEEE"/>
              </a:solidFill>
              <a:latin typeface="Lato"/>
              <a:ea typeface="Lato"/>
              <a:cs typeface="Lato"/>
              <a:sym typeface="Lato"/>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454" name="Shape 454"/>
        <p:cNvGrpSpPr/>
        <p:nvPr/>
      </p:nvGrpSpPr>
      <p:grpSpPr>
        <a:xfrm>
          <a:off x="0" y="0"/>
          <a:ext cx="0" cy="0"/>
          <a:chOff x="0" y="0"/>
          <a:chExt cx="0" cy="0"/>
        </a:xfrm>
      </p:grpSpPr>
      <p:sp>
        <p:nvSpPr>
          <p:cNvPr id="455" name="Google Shape;455;p67"/>
          <p:cNvSpPr txBox="1"/>
          <p:nvPr/>
        </p:nvSpPr>
        <p:spPr>
          <a:xfrm>
            <a:off x="310296" y="256980"/>
            <a:ext cx="3542400" cy="69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rgbClr val="EEEEEE"/>
                </a:solidFill>
                <a:latin typeface="Montserrat SemiBold"/>
                <a:ea typeface="Montserrat SemiBold"/>
                <a:cs typeface="Montserrat SemiBold"/>
                <a:sym typeface="Montserrat SemiBold"/>
              </a:rPr>
              <a:t>How are rewards paid?</a:t>
            </a:r>
            <a:endParaRPr sz="1800">
              <a:solidFill>
                <a:srgbClr val="EEEEEE"/>
              </a:solidFill>
              <a:latin typeface="Montserrat SemiBold"/>
              <a:ea typeface="Montserrat SemiBold"/>
              <a:cs typeface="Montserrat SemiBold"/>
              <a:sym typeface="Montserrat SemiBold"/>
            </a:endParaRPr>
          </a:p>
        </p:txBody>
      </p:sp>
      <p:sp>
        <p:nvSpPr>
          <p:cNvPr id="456" name="Google Shape;456;p67"/>
          <p:cNvSpPr txBox="1"/>
          <p:nvPr/>
        </p:nvSpPr>
        <p:spPr>
          <a:xfrm>
            <a:off x="464700" y="1029175"/>
            <a:ext cx="6004500" cy="37608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rgbClr val="EEEEEE"/>
              </a:buClr>
              <a:buSzPts val="1800"/>
              <a:buFont typeface="Lato"/>
              <a:buChar char="-"/>
            </a:pPr>
            <a:r>
              <a:rPr b="1" lang="en-GB" sz="1800">
                <a:solidFill>
                  <a:srgbClr val="EEEEEE"/>
                </a:solidFill>
                <a:latin typeface="Lato"/>
                <a:ea typeface="Lato"/>
                <a:cs typeface="Lato"/>
                <a:sym typeface="Lato"/>
              </a:rPr>
              <a:t>All validators share the rewards equally. </a:t>
            </a:r>
            <a:r>
              <a:rPr lang="en-GB" sz="1800">
                <a:solidFill>
                  <a:srgbClr val="EEEEEE"/>
                </a:solidFill>
                <a:latin typeface="Lato"/>
                <a:ea typeface="Lato"/>
                <a:cs typeface="Lato"/>
                <a:sym typeface="Lato"/>
              </a:rPr>
              <a:t>Remember - they should </a:t>
            </a:r>
            <a:r>
              <a:rPr lang="en-GB" sz="1800">
                <a:solidFill>
                  <a:srgbClr val="EEEEEE"/>
                </a:solidFill>
                <a:latin typeface="Lato"/>
                <a:ea typeface="Lato"/>
                <a:cs typeface="Lato"/>
                <a:sym typeface="Lato"/>
              </a:rPr>
              <a:t>a</a:t>
            </a:r>
            <a:r>
              <a:rPr lang="en-GB" sz="1800">
                <a:solidFill>
                  <a:srgbClr val="EEEEEE"/>
                </a:solidFill>
                <a:latin typeface="Lato"/>
                <a:ea typeface="Lato"/>
                <a:cs typeface="Lato"/>
                <a:sym typeface="Lato"/>
              </a:rPr>
              <a:t>ll have approximately equal stake nominated to them through Phragmens. (Ideally).</a:t>
            </a:r>
            <a:endParaRPr sz="1800">
              <a:solidFill>
                <a:srgbClr val="EEEEEE"/>
              </a:solidFill>
              <a:latin typeface="Lato"/>
              <a:ea typeface="Lato"/>
              <a:cs typeface="Lato"/>
              <a:sym typeface="Lato"/>
            </a:endParaRPr>
          </a:p>
          <a:p>
            <a:pPr indent="0" lvl="0" marL="457200" rtl="0" algn="l">
              <a:spcBef>
                <a:spcPts val="0"/>
              </a:spcBef>
              <a:spcAft>
                <a:spcPts val="0"/>
              </a:spcAft>
              <a:buNone/>
            </a:pPr>
            <a:r>
              <a:t/>
            </a:r>
            <a:endParaRPr sz="1800">
              <a:solidFill>
                <a:srgbClr val="EEEEEE"/>
              </a:solidFill>
              <a:latin typeface="Lato"/>
              <a:ea typeface="Lato"/>
              <a:cs typeface="Lato"/>
              <a:sym typeface="Lato"/>
            </a:endParaRPr>
          </a:p>
          <a:p>
            <a:pPr indent="-342900" lvl="0" marL="457200" rtl="0" algn="l">
              <a:spcBef>
                <a:spcPts val="0"/>
              </a:spcBef>
              <a:spcAft>
                <a:spcPts val="0"/>
              </a:spcAft>
              <a:buClr>
                <a:srgbClr val="EEEEEE"/>
              </a:buClr>
              <a:buSzPts val="1800"/>
              <a:buFont typeface="Lato"/>
              <a:buChar char="-"/>
            </a:pPr>
            <a:r>
              <a:rPr lang="en-GB" sz="1800">
                <a:solidFill>
                  <a:srgbClr val="EEEEEE"/>
                </a:solidFill>
                <a:latin typeface="Lato"/>
                <a:ea typeface="Lato"/>
                <a:cs typeface="Lato"/>
                <a:sym typeface="Lato"/>
              </a:rPr>
              <a:t>Rewards are determined by </a:t>
            </a:r>
            <a:r>
              <a:rPr b="1" lang="en-GB" sz="1800">
                <a:solidFill>
                  <a:srgbClr val="EEEEEE"/>
                </a:solidFill>
                <a:latin typeface="Lato"/>
                <a:ea typeface="Lato"/>
                <a:cs typeface="Lato"/>
                <a:sym typeface="Lato"/>
              </a:rPr>
              <a:t>payable actions </a:t>
            </a:r>
            <a:r>
              <a:rPr lang="en-GB" sz="1800">
                <a:solidFill>
                  <a:srgbClr val="EEEEEE"/>
                </a:solidFill>
                <a:latin typeface="Lato"/>
                <a:ea typeface="Lato"/>
                <a:cs typeface="Lato"/>
                <a:sym typeface="Lato"/>
              </a:rPr>
              <a:t>such as block authoring (producing a block in BABE).</a:t>
            </a:r>
            <a:endParaRPr sz="1800">
              <a:solidFill>
                <a:srgbClr val="EEEEEE"/>
              </a:solidFill>
              <a:latin typeface="Lato"/>
              <a:ea typeface="Lato"/>
              <a:cs typeface="Lato"/>
              <a:sym typeface="Lato"/>
            </a:endParaRPr>
          </a:p>
          <a:p>
            <a:pPr indent="0" lvl="0" marL="457200" rtl="0" algn="l">
              <a:spcBef>
                <a:spcPts val="0"/>
              </a:spcBef>
              <a:spcAft>
                <a:spcPts val="0"/>
              </a:spcAft>
              <a:buNone/>
            </a:pPr>
            <a:r>
              <a:t/>
            </a:r>
            <a:endParaRPr sz="1800">
              <a:solidFill>
                <a:srgbClr val="EEEEEE"/>
              </a:solidFill>
              <a:latin typeface="Lato"/>
              <a:ea typeface="Lato"/>
              <a:cs typeface="Lato"/>
              <a:sym typeface="Lato"/>
            </a:endParaRPr>
          </a:p>
          <a:p>
            <a:pPr indent="-342900" lvl="0" marL="457200" rtl="0" algn="l">
              <a:spcBef>
                <a:spcPts val="0"/>
              </a:spcBef>
              <a:spcAft>
                <a:spcPts val="0"/>
              </a:spcAft>
              <a:buClr>
                <a:srgbClr val="EEEEEE"/>
              </a:buClr>
              <a:buSzPts val="1800"/>
              <a:buFont typeface="Lato"/>
              <a:buChar char="-"/>
            </a:pPr>
            <a:r>
              <a:rPr lang="en-GB" sz="1800">
                <a:solidFill>
                  <a:srgbClr val="EEEEEE"/>
                </a:solidFill>
                <a:latin typeface="Lato"/>
                <a:ea typeface="Lato"/>
                <a:cs typeface="Lato"/>
                <a:sym typeface="Lato"/>
              </a:rPr>
              <a:t>Rewards are recorded </a:t>
            </a:r>
            <a:r>
              <a:rPr b="1" lang="en-GB" sz="1800">
                <a:solidFill>
                  <a:srgbClr val="EEEEEE"/>
                </a:solidFill>
                <a:latin typeface="Lato"/>
                <a:ea typeface="Lato"/>
                <a:cs typeface="Lato"/>
                <a:sym typeface="Lato"/>
              </a:rPr>
              <a:t>per session </a:t>
            </a:r>
            <a:r>
              <a:rPr lang="en-GB" sz="1800">
                <a:solidFill>
                  <a:srgbClr val="EEEEEE"/>
                </a:solidFill>
                <a:latin typeface="Lato"/>
                <a:ea typeface="Lato"/>
                <a:cs typeface="Lato"/>
                <a:sym typeface="Lato"/>
              </a:rPr>
              <a:t> and paid out each </a:t>
            </a:r>
            <a:r>
              <a:rPr b="1" lang="en-GB" sz="1800">
                <a:solidFill>
                  <a:srgbClr val="EEEEEE"/>
                </a:solidFill>
                <a:latin typeface="Lato"/>
                <a:ea typeface="Lato"/>
                <a:cs typeface="Lato"/>
                <a:sym typeface="Lato"/>
              </a:rPr>
              <a:t>era</a:t>
            </a:r>
            <a:r>
              <a:rPr lang="en-GB" sz="1800">
                <a:solidFill>
                  <a:srgbClr val="EEEEEE"/>
                </a:solidFill>
                <a:latin typeface="Lato"/>
                <a:ea typeface="Lato"/>
                <a:cs typeface="Lato"/>
                <a:sym typeface="Lato"/>
              </a:rPr>
              <a:t>.</a:t>
            </a:r>
            <a:endParaRPr sz="1800">
              <a:solidFill>
                <a:srgbClr val="EEEEEE"/>
              </a:solidFill>
              <a:latin typeface="Lato"/>
              <a:ea typeface="Lato"/>
              <a:cs typeface="Lato"/>
              <a:sym typeface="Lato"/>
            </a:endParaRPr>
          </a:p>
          <a:p>
            <a:pPr indent="0" lvl="0" marL="0" rtl="0" algn="l">
              <a:spcBef>
                <a:spcPts val="0"/>
              </a:spcBef>
              <a:spcAft>
                <a:spcPts val="0"/>
              </a:spcAft>
              <a:buNone/>
            </a:pPr>
            <a:r>
              <a:t/>
            </a:r>
            <a:endParaRPr sz="1800">
              <a:solidFill>
                <a:srgbClr val="EEEEEE"/>
              </a:solidFill>
              <a:latin typeface="Lato"/>
              <a:ea typeface="Lato"/>
              <a:cs typeface="Lato"/>
              <a:sym typeface="Lato"/>
            </a:endParaRPr>
          </a:p>
          <a:p>
            <a:pPr indent="0" lvl="0" marL="0" rtl="0" algn="l">
              <a:spcBef>
                <a:spcPts val="0"/>
              </a:spcBef>
              <a:spcAft>
                <a:spcPts val="0"/>
              </a:spcAft>
              <a:buNone/>
            </a:pPr>
            <a:r>
              <a:rPr lang="en-GB" sz="1800">
                <a:solidFill>
                  <a:srgbClr val="EEEEEE"/>
                </a:solidFill>
                <a:latin typeface="Lato"/>
                <a:ea typeface="Lato"/>
                <a:cs typeface="Lato"/>
                <a:sym typeface="Lato"/>
              </a:rPr>
              <a:t> On Alexander the session is 5 minutes and era is one hour, but </a:t>
            </a:r>
            <a:r>
              <a:rPr lang="en-GB" sz="1800">
                <a:solidFill>
                  <a:srgbClr val="EEEEEE"/>
                </a:solidFill>
                <a:latin typeface="Lato"/>
                <a:ea typeface="Lato"/>
                <a:cs typeface="Lato"/>
                <a:sym typeface="Lato"/>
              </a:rPr>
              <a:t>e</a:t>
            </a:r>
            <a:r>
              <a:rPr lang="en-GB" sz="1800">
                <a:solidFill>
                  <a:srgbClr val="EEEEEE"/>
                </a:solidFill>
                <a:latin typeface="Lato"/>
                <a:ea typeface="Lato"/>
                <a:cs typeface="Lato"/>
                <a:sym typeface="Lato"/>
              </a:rPr>
              <a:t>xpect these parameters to be different for Polkadot or Kusama.</a:t>
            </a:r>
            <a:endParaRPr sz="1800">
              <a:solidFill>
                <a:srgbClr val="EEEEEE"/>
              </a:solidFill>
              <a:latin typeface="Lato"/>
              <a:ea typeface="Lato"/>
              <a:cs typeface="Lato"/>
              <a:sym typeface="Lato"/>
            </a:endParaRPr>
          </a:p>
          <a:p>
            <a:pPr indent="0" lvl="0" marL="457200" rtl="0" algn="l">
              <a:spcBef>
                <a:spcPts val="0"/>
              </a:spcBef>
              <a:spcAft>
                <a:spcPts val="0"/>
              </a:spcAft>
              <a:buNone/>
            </a:pPr>
            <a:r>
              <a:t/>
            </a:r>
            <a:endParaRPr>
              <a:solidFill>
                <a:srgbClr val="EEEEEE"/>
              </a:solidFill>
              <a:latin typeface="Lato"/>
              <a:ea typeface="Lato"/>
              <a:cs typeface="Lato"/>
              <a:sym typeface="Lato"/>
            </a:endParaRPr>
          </a:p>
        </p:txBody>
      </p:sp>
      <p:pic>
        <p:nvPicPr>
          <p:cNvPr id="457" name="Google Shape;457;p67"/>
          <p:cNvPicPr preferRelativeResize="0"/>
          <p:nvPr/>
        </p:nvPicPr>
        <p:blipFill>
          <a:blip r:embed="rId3">
            <a:alphaModFix/>
          </a:blip>
          <a:stretch>
            <a:fillRect/>
          </a:stretch>
        </p:blipFill>
        <p:spPr>
          <a:xfrm>
            <a:off x="6469100" y="1697375"/>
            <a:ext cx="2424400" cy="24244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461" name="Shape 461"/>
        <p:cNvGrpSpPr/>
        <p:nvPr/>
      </p:nvGrpSpPr>
      <p:grpSpPr>
        <a:xfrm>
          <a:off x="0" y="0"/>
          <a:ext cx="0" cy="0"/>
          <a:chOff x="0" y="0"/>
          <a:chExt cx="0" cy="0"/>
        </a:xfrm>
      </p:grpSpPr>
      <p:sp>
        <p:nvSpPr>
          <p:cNvPr id="462" name="Google Shape;462;p68"/>
          <p:cNvSpPr txBox="1"/>
          <p:nvPr/>
        </p:nvSpPr>
        <p:spPr>
          <a:xfrm>
            <a:off x="310296" y="256980"/>
            <a:ext cx="3542400" cy="69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rgbClr val="EEEEEE"/>
                </a:solidFill>
                <a:latin typeface="Montserrat SemiBold"/>
                <a:ea typeface="Montserrat SemiBold"/>
                <a:cs typeface="Montserrat SemiBold"/>
                <a:sym typeface="Montserrat SemiBold"/>
              </a:rPr>
              <a:t>What are payable actions?</a:t>
            </a:r>
            <a:endParaRPr sz="1800">
              <a:solidFill>
                <a:srgbClr val="EEEEEE"/>
              </a:solidFill>
              <a:latin typeface="Montserrat SemiBold"/>
              <a:ea typeface="Montserrat SemiBold"/>
              <a:cs typeface="Montserrat SemiBold"/>
              <a:sym typeface="Montserrat SemiBold"/>
            </a:endParaRPr>
          </a:p>
        </p:txBody>
      </p:sp>
      <p:sp>
        <p:nvSpPr>
          <p:cNvPr id="463" name="Google Shape;463;p68"/>
          <p:cNvSpPr txBox="1"/>
          <p:nvPr/>
        </p:nvSpPr>
        <p:spPr>
          <a:xfrm>
            <a:off x="464700" y="1029175"/>
            <a:ext cx="6004500" cy="37608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rgbClr val="EEEEEE"/>
              </a:buClr>
              <a:buSzPts val="1800"/>
              <a:buFont typeface="Lato"/>
              <a:buChar char="-"/>
            </a:pPr>
            <a:r>
              <a:rPr b="1" lang="en-GB" sz="1800">
                <a:solidFill>
                  <a:srgbClr val="EEEEEE"/>
                </a:solidFill>
                <a:latin typeface="Lato"/>
                <a:ea typeface="Lato"/>
                <a:cs typeface="Lato"/>
                <a:sym typeface="Lato"/>
              </a:rPr>
              <a:t>Validity checking: </a:t>
            </a:r>
            <a:r>
              <a:rPr lang="en-GB" sz="1800">
                <a:solidFill>
                  <a:srgbClr val="EEEEEE"/>
                </a:solidFill>
                <a:latin typeface="Lato"/>
                <a:ea typeface="Lato"/>
                <a:cs typeface="Lato"/>
                <a:sym typeface="Lato"/>
              </a:rPr>
              <a:t>Validators are rewarded for each validity statement of a parachain it issues.</a:t>
            </a:r>
            <a:endParaRPr sz="1800">
              <a:solidFill>
                <a:srgbClr val="EEEEEE"/>
              </a:solidFill>
              <a:latin typeface="Lato"/>
              <a:ea typeface="Lato"/>
              <a:cs typeface="Lato"/>
              <a:sym typeface="Lato"/>
            </a:endParaRPr>
          </a:p>
          <a:p>
            <a:pPr indent="0" lvl="0" marL="457200" rtl="0" algn="l">
              <a:spcBef>
                <a:spcPts val="0"/>
              </a:spcBef>
              <a:spcAft>
                <a:spcPts val="0"/>
              </a:spcAft>
              <a:buNone/>
            </a:pPr>
            <a:r>
              <a:t/>
            </a:r>
            <a:endParaRPr sz="1800">
              <a:solidFill>
                <a:srgbClr val="EEEEEE"/>
              </a:solidFill>
              <a:latin typeface="Lato"/>
              <a:ea typeface="Lato"/>
              <a:cs typeface="Lato"/>
              <a:sym typeface="Lato"/>
            </a:endParaRPr>
          </a:p>
          <a:p>
            <a:pPr indent="-342900" lvl="0" marL="457200" rtl="0" algn="l">
              <a:spcBef>
                <a:spcPts val="0"/>
              </a:spcBef>
              <a:spcAft>
                <a:spcPts val="0"/>
              </a:spcAft>
              <a:buClr>
                <a:srgbClr val="EEEEEE"/>
              </a:buClr>
              <a:buSzPts val="1800"/>
              <a:buFont typeface="Lato"/>
              <a:buChar char="-"/>
            </a:pPr>
            <a:r>
              <a:rPr b="1" lang="en-GB" sz="1800">
                <a:solidFill>
                  <a:srgbClr val="EEEEEE"/>
                </a:solidFill>
                <a:latin typeface="Lato"/>
                <a:ea typeface="Lato"/>
                <a:cs typeface="Lato"/>
                <a:sym typeface="Lato"/>
              </a:rPr>
              <a:t>Block production:</a:t>
            </a:r>
            <a:endParaRPr b="1" sz="1800">
              <a:solidFill>
                <a:srgbClr val="EEEEEE"/>
              </a:solidFill>
              <a:latin typeface="Lato"/>
              <a:ea typeface="Lato"/>
              <a:cs typeface="Lato"/>
              <a:sym typeface="Lato"/>
            </a:endParaRPr>
          </a:p>
          <a:p>
            <a:pPr indent="-342900" lvl="1" marL="914400" rtl="0" algn="l">
              <a:spcBef>
                <a:spcPts val="0"/>
              </a:spcBef>
              <a:spcAft>
                <a:spcPts val="0"/>
              </a:spcAft>
              <a:buClr>
                <a:srgbClr val="EEEEEE"/>
              </a:buClr>
              <a:buSzPts val="1800"/>
              <a:buFont typeface="Lato"/>
              <a:buChar char="-"/>
            </a:pPr>
            <a:r>
              <a:rPr lang="en-GB" sz="1800">
                <a:solidFill>
                  <a:srgbClr val="EEEEEE"/>
                </a:solidFill>
                <a:latin typeface="Lato"/>
                <a:ea typeface="Lato"/>
                <a:cs typeface="Lato"/>
                <a:sym typeface="Lato"/>
              </a:rPr>
              <a:t>For producing a non-uncle block.</a:t>
            </a:r>
            <a:endParaRPr sz="1800">
              <a:solidFill>
                <a:srgbClr val="EEEEEE"/>
              </a:solidFill>
              <a:latin typeface="Lato"/>
              <a:ea typeface="Lato"/>
              <a:cs typeface="Lato"/>
              <a:sym typeface="Lato"/>
            </a:endParaRPr>
          </a:p>
          <a:p>
            <a:pPr indent="-342900" lvl="1" marL="914400" rtl="0" algn="l">
              <a:spcBef>
                <a:spcPts val="0"/>
              </a:spcBef>
              <a:spcAft>
                <a:spcPts val="0"/>
              </a:spcAft>
              <a:buClr>
                <a:srgbClr val="EEEEEE"/>
              </a:buClr>
              <a:buSzPts val="1800"/>
              <a:buFont typeface="Lato"/>
              <a:buChar char="-"/>
            </a:pPr>
            <a:r>
              <a:rPr lang="en-GB" sz="1800">
                <a:solidFill>
                  <a:srgbClr val="EEEEEE"/>
                </a:solidFill>
                <a:latin typeface="Lato"/>
                <a:ea typeface="Lato"/>
                <a:cs typeface="Lato"/>
                <a:sym typeface="Lato"/>
              </a:rPr>
              <a:t>For each reference to a previously unreferenced uncle.</a:t>
            </a:r>
            <a:endParaRPr sz="1800">
              <a:solidFill>
                <a:srgbClr val="EEEEEE"/>
              </a:solidFill>
              <a:latin typeface="Lato"/>
              <a:ea typeface="Lato"/>
              <a:cs typeface="Lato"/>
              <a:sym typeface="Lato"/>
            </a:endParaRPr>
          </a:p>
          <a:p>
            <a:pPr indent="-342900" lvl="1" marL="914400" rtl="0" algn="l">
              <a:spcBef>
                <a:spcPts val="0"/>
              </a:spcBef>
              <a:spcAft>
                <a:spcPts val="0"/>
              </a:spcAft>
              <a:buClr>
                <a:srgbClr val="EEEEEE"/>
              </a:buClr>
              <a:buSzPts val="1800"/>
              <a:buFont typeface="Lato"/>
              <a:buChar char="-"/>
            </a:pPr>
            <a:r>
              <a:rPr lang="en-GB" sz="1800">
                <a:solidFill>
                  <a:srgbClr val="EEEEEE"/>
                </a:solidFill>
                <a:latin typeface="Lato"/>
                <a:ea typeface="Lato"/>
                <a:cs typeface="Lato"/>
                <a:sym typeface="Lato"/>
              </a:rPr>
              <a:t>The producer of each referenced uncle block.</a:t>
            </a:r>
            <a:endParaRPr sz="1800">
              <a:solidFill>
                <a:srgbClr val="EEEEEE"/>
              </a:solidFill>
              <a:latin typeface="Lato"/>
              <a:ea typeface="Lato"/>
              <a:cs typeface="Lato"/>
              <a:sym typeface="Lato"/>
            </a:endParaRPr>
          </a:p>
          <a:p>
            <a:pPr indent="0" lvl="0" marL="457200" rtl="0" algn="l">
              <a:spcBef>
                <a:spcPts val="0"/>
              </a:spcBef>
              <a:spcAft>
                <a:spcPts val="0"/>
              </a:spcAft>
              <a:buNone/>
            </a:pPr>
            <a:r>
              <a:t/>
            </a:r>
            <a:endParaRPr sz="1800">
              <a:solidFill>
                <a:srgbClr val="EEEEEE"/>
              </a:solidFill>
              <a:latin typeface="Lato"/>
              <a:ea typeface="Lato"/>
              <a:cs typeface="Lato"/>
              <a:sym typeface="Lato"/>
            </a:endParaRPr>
          </a:p>
          <a:p>
            <a:pPr indent="0" lvl="0" marL="0" rtl="0" algn="l">
              <a:spcBef>
                <a:spcPts val="0"/>
              </a:spcBef>
              <a:spcAft>
                <a:spcPts val="0"/>
              </a:spcAft>
              <a:buNone/>
            </a:pPr>
            <a:r>
              <a:rPr lang="en-GB" sz="1800">
                <a:solidFill>
                  <a:srgbClr val="EEEEEE"/>
                </a:solidFill>
                <a:latin typeface="Lato"/>
                <a:ea typeface="Lato"/>
                <a:cs typeface="Lato"/>
                <a:sym typeface="Lato"/>
              </a:rPr>
              <a:t>Payments follow the </a:t>
            </a:r>
            <a:r>
              <a:rPr b="1" lang="en-GB" sz="1800">
                <a:solidFill>
                  <a:srgbClr val="EEEEEE"/>
                </a:solidFill>
                <a:latin typeface="Lato"/>
                <a:ea typeface="Lato"/>
                <a:cs typeface="Lato"/>
                <a:sym typeface="Lato"/>
              </a:rPr>
              <a:t>20:20:2:1 </a:t>
            </a:r>
            <a:r>
              <a:rPr lang="en-GB" sz="1800">
                <a:solidFill>
                  <a:srgbClr val="EEEEEE"/>
                </a:solidFill>
                <a:latin typeface="Lato"/>
                <a:ea typeface="Lato"/>
                <a:cs typeface="Lato"/>
                <a:sym typeface="Lato"/>
              </a:rPr>
              <a:t>rule:</a:t>
            </a:r>
            <a:endParaRPr sz="1800">
              <a:solidFill>
                <a:srgbClr val="EEEEEE"/>
              </a:solidFill>
              <a:latin typeface="Lato"/>
              <a:ea typeface="Lato"/>
              <a:cs typeface="Lato"/>
              <a:sym typeface="Lato"/>
            </a:endParaRPr>
          </a:p>
          <a:p>
            <a:pPr indent="0" lvl="0" marL="0" rtl="0" algn="l">
              <a:spcBef>
                <a:spcPts val="0"/>
              </a:spcBef>
              <a:spcAft>
                <a:spcPts val="0"/>
              </a:spcAft>
              <a:buNone/>
            </a:pPr>
            <a:r>
              <a:t/>
            </a:r>
            <a:endParaRPr sz="1800">
              <a:solidFill>
                <a:srgbClr val="EEEEEE"/>
              </a:solidFill>
              <a:latin typeface="Lato"/>
              <a:ea typeface="Lato"/>
              <a:cs typeface="Lato"/>
              <a:sym typeface="Lato"/>
            </a:endParaRPr>
          </a:p>
          <a:p>
            <a:pPr indent="0" lvl="0" marL="0" rtl="0" algn="l">
              <a:spcBef>
                <a:spcPts val="0"/>
              </a:spcBef>
              <a:spcAft>
                <a:spcPts val="0"/>
              </a:spcAft>
              <a:buNone/>
            </a:pPr>
            <a:r>
              <a:rPr lang="en-GB">
                <a:solidFill>
                  <a:srgbClr val="EEEEEE"/>
                </a:solidFill>
                <a:latin typeface="Lato"/>
                <a:ea typeface="Lato"/>
                <a:cs typeface="Lato"/>
                <a:sym typeface="Lato"/>
              </a:rPr>
              <a:t>For some constant C, the protocol pays 20C for a validity statement, 20C for producing a block, 2C to the block producer for each referenced uncle, and 1C to the producer of each referenced uncle. </a:t>
            </a:r>
            <a:endParaRPr>
              <a:solidFill>
                <a:srgbClr val="EEEEEE"/>
              </a:solidFill>
              <a:latin typeface="Lato"/>
              <a:ea typeface="Lato"/>
              <a:cs typeface="Lato"/>
              <a:sym typeface="Lato"/>
            </a:endParaRPr>
          </a:p>
        </p:txBody>
      </p:sp>
      <p:pic>
        <p:nvPicPr>
          <p:cNvPr id="464" name="Google Shape;464;p68"/>
          <p:cNvPicPr preferRelativeResize="0"/>
          <p:nvPr/>
        </p:nvPicPr>
        <p:blipFill>
          <a:blip r:embed="rId3">
            <a:alphaModFix/>
          </a:blip>
          <a:stretch>
            <a:fillRect/>
          </a:stretch>
        </p:blipFill>
        <p:spPr>
          <a:xfrm>
            <a:off x="6469100" y="1697375"/>
            <a:ext cx="2424400" cy="24244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468" name="Shape 468"/>
        <p:cNvGrpSpPr/>
        <p:nvPr/>
      </p:nvGrpSpPr>
      <p:grpSpPr>
        <a:xfrm>
          <a:off x="0" y="0"/>
          <a:ext cx="0" cy="0"/>
          <a:chOff x="0" y="0"/>
          <a:chExt cx="0" cy="0"/>
        </a:xfrm>
      </p:grpSpPr>
      <p:sp>
        <p:nvSpPr>
          <p:cNvPr id="469" name="Google Shape;469;p69"/>
          <p:cNvSpPr txBox="1"/>
          <p:nvPr/>
        </p:nvSpPr>
        <p:spPr>
          <a:xfrm>
            <a:off x="310296" y="256980"/>
            <a:ext cx="3542400" cy="69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rgbClr val="EEEEEE"/>
                </a:solidFill>
                <a:latin typeface="Montserrat SemiBold"/>
                <a:ea typeface="Montserrat SemiBold"/>
                <a:cs typeface="Montserrat SemiBold"/>
                <a:sym typeface="Montserrat SemiBold"/>
              </a:rPr>
              <a:t>Transaction Fees</a:t>
            </a:r>
            <a:endParaRPr sz="1800">
              <a:solidFill>
                <a:srgbClr val="EEEEEE"/>
              </a:solidFill>
              <a:latin typeface="Montserrat SemiBold"/>
              <a:ea typeface="Montserrat SemiBold"/>
              <a:cs typeface="Montserrat SemiBold"/>
              <a:sym typeface="Montserrat SemiBold"/>
            </a:endParaRPr>
          </a:p>
        </p:txBody>
      </p:sp>
      <p:sp>
        <p:nvSpPr>
          <p:cNvPr id="470" name="Google Shape;470;p69"/>
          <p:cNvSpPr txBox="1"/>
          <p:nvPr/>
        </p:nvSpPr>
        <p:spPr>
          <a:xfrm>
            <a:off x="464700" y="1029175"/>
            <a:ext cx="6004500" cy="37608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rgbClr val="EEEEEE"/>
              </a:buClr>
              <a:buSzPts val="1400"/>
              <a:buFont typeface="Lato"/>
              <a:buChar char="-"/>
            </a:pPr>
            <a:r>
              <a:rPr lang="en-GB" sz="1800">
                <a:solidFill>
                  <a:srgbClr val="EEEEEE"/>
                </a:solidFill>
                <a:latin typeface="Lato"/>
                <a:ea typeface="Lato"/>
                <a:cs typeface="Lato"/>
                <a:sym typeface="Lato"/>
              </a:rPr>
              <a:t>The producer of a block must be paid transaction fees in order to incentivize inclusion of transactions.</a:t>
            </a:r>
            <a:endParaRPr sz="1800">
              <a:solidFill>
                <a:srgbClr val="EEEEEE"/>
              </a:solidFill>
              <a:latin typeface="Lato"/>
              <a:ea typeface="Lato"/>
              <a:cs typeface="Lato"/>
              <a:sym typeface="Lato"/>
            </a:endParaRPr>
          </a:p>
          <a:p>
            <a:pPr indent="0" lvl="0" marL="0" rtl="0" algn="l">
              <a:spcBef>
                <a:spcPts val="0"/>
              </a:spcBef>
              <a:spcAft>
                <a:spcPts val="0"/>
              </a:spcAft>
              <a:buNone/>
            </a:pPr>
            <a:r>
              <a:t/>
            </a:r>
            <a:endParaRPr sz="1800">
              <a:solidFill>
                <a:srgbClr val="EEEEEE"/>
              </a:solidFill>
              <a:latin typeface="Lato"/>
              <a:ea typeface="Lato"/>
              <a:cs typeface="Lato"/>
              <a:sym typeface="Lato"/>
            </a:endParaRPr>
          </a:p>
          <a:p>
            <a:pPr indent="-342900" lvl="0" marL="457200" rtl="0" algn="l">
              <a:spcBef>
                <a:spcPts val="0"/>
              </a:spcBef>
              <a:spcAft>
                <a:spcPts val="0"/>
              </a:spcAft>
              <a:buClr>
                <a:srgbClr val="EEEEEE"/>
              </a:buClr>
              <a:buSzPts val="1800"/>
              <a:buFont typeface="Lato"/>
              <a:buChar char="-"/>
            </a:pPr>
            <a:r>
              <a:rPr lang="en-GB" sz="1800">
                <a:solidFill>
                  <a:srgbClr val="EEEEEE"/>
                </a:solidFill>
                <a:latin typeface="Lato"/>
                <a:ea typeface="Lato"/>
                <a:cs typeface="Lato"/>
                <a:sym typeface="Lato"/>
              </a:rPr>
              <a:t>Only  a portion of the fee goes to the block producer, with the rest being sent to the treasury.</a:t>
            </a:r>
            <a:endParaRPr sz="1800">
              <a:solidFill>
                <a:srgbClr val="EEEEEE"/>
              </a:solidFill>
              <a:latin typeface="Lato"/>
              <a:ea typeface="Lato"/>
              <a:cs typeface="Lato"/>
              <a:sym typeface="Lato"/>
            </a:endParaRPr>
          </a:p>
          <a:p>
            <a:pPr indent="0" lvl="0" marL="0" rtl="0" algn="l">
              <a:spcBef>
                <a:spcPts val="0"/>
              </a:spcBef>
              <a:spcAft>
                <a:spcPts val="0"/>
              </a:spcAft>
              <a:buNone/>
            </a:pPr>
            <a:r>
              <a:t/>
            </a:r>
            <a:endParaRPr sz="1800">
              <a:solidFill>
                <a:srgbClr val="EEEEEE"/>
              </a:solidFill>
              <a:latin typeface="Lato"/>
              <a:ea typeface="Lato"/>
              <a:cs typeface="Lato"/>
              <a:sym typeface="Lato"/>
            </a:endParaRPr>
          </a:p>
          <a:p>
            <a:pPr indent="-342900" lvl="0" marL="457200" rtl="0" algn="l">
              <a:spcBef>
                <a:spcPts val="0"/>
              </a:spcBef>
              <a:spcAft>
                <a:spcPts val="0"/>
              </a:spcAft>
              <a:buClr>
                <a:srgbClr val="EEEEEE"/>
              </a:buClr>
              <a:buSzPts val="1800"/>
              <a:buFont typeface="Lato"/>
              <a:buChar char="-"/>
            </a:pPr>
            <a:r>
              <a:rPr lang="en-GB" sz="1800">
                <a:solidFill>
                  <a:srgbClr val="EEEEEE"/>
                </a:solidFill>
                <a:latin typeface="Lato"/>
                <a:ea typeface="Lato"/>
                <a:cs typeface="Lato"/>
                <a:sym typeface="Lato"/>
              </a:rPr>
              <a:t>Original split is proposed to be 20% to the producer and 80% to the treasury.</a:t>
            </a:r>
            <a:endParaRPr sz="1800">
              <a:solidFill>
                <a:srgbClr val="EEEEEE"/>
              </a:solidFill>
              <a:latin typeface="Lato"/>
              <a:ea typeface="Lato"/>
              <a:cs typeface="Lato"/>
              <a:sym typeface="Lato"/>
            </a:endParaRPr>
          </a:p>
          <a:p>
            <a:pPr indent="0" lvl="0" marL="0" rtl="0" algn="l">
              <a:spcBef>
                <a:spcPts val="0"/>
              </a:spcBef>
              <a:spcAft>
                <a:spcPts val="0"/>
              </a:spcAft>
              <a:buNone/>
            </a:pPr>
            <a:r>
              <a:t/>
            </a:r>
            <a:endParaRPr sz="1800">
              <a:solidFill>
                <a:srgbClr val="EEEEEE"/>
              </a:solidFill>
              <a:latin typeface="Lato"/>
              <a:ea typeface="Lato"/>
              <a:cs typeface="Lato"/>
              <a:sym typeface="Lato"/>
            </a:endParaRPr>
          </a:p>
          <a:p>
            <a:pPr indent="0" lvl="0" marL="0" rtl="0" algn="l">
              <a:spcBef>
                <a:spcPts val="0"/>
              </a:spcBef>
              <a:spcAft>
                <a:spcPts val="0"/>
              </a:spcAft>
              <a:buNone/>
            </a:pPr>
            <a:r>
              <a:t/>
            </a:r>
            <a:endParaRPr sz="1800">
              <a:solidFill>
                <a:srgbClr val="EEEEEE"/>
              </a:solidFill>
              <a:latin typeface="Lato"/>
              <a:ea typeface="Lato"/>
              <a:cs typeface="Lato"/>
              <a:sym typeface="Lato"/>
            </a:endParaRPr>
          </a:p>
          <a:p>
            <a:pPr indent="0" lvl="0" marL="0" rtl="0" algn="l">
              <a:spcBef>
                <a:spcPts val="0"/>
              </a:spcBef>
              <a:spcAft>
                <a:spcPts val="0"/>
              </a:spcAft>
              <a:buNone/>
            </a:pPr>
            <a:r>
              <a:rPr lang="en-GB" sz="1800">
                <a:solidFill>
                  <a:srgbClr val="E6007A"/>
                </a:solidFill>
                <a:latin typeface="Lato"/>
                <a:ea typeface="Lato"/>
                <a:cs typeface="Lato"/>
                <a:sym typeface="Lato"/>
              </a:rPr>
              <a:t>Like many parameters in Polkadot, this can be changed by governance.</a:t>
            </a:r>
            <a:endParaRPr sz="1800">
              <a:solidFill>
                <a:srgbClr val="E6007A"/>
              </a:solidFill>
              <a:latin typeface="Lato"/>
              <a:ea typeface="Lato"/>
              <a:cs typeface="Lato"/>
              <a:sym typeface="Lato"/>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474" name="Shape 474"/>
        <p:cNvGrpSpPr/>
        <p:nvPr/>
      </p:nvGrpSpPr>
      <p:grpSpPr>
        <a:xfrm>
          <a:off x="0" y="0"/>
          <a:ext cx="0" cy="0"/>
          <a:chOff x="0" y="0"/>
          <a:chExt cx="0" cy="0"/>
        </a:xfrm>
      </p:grpSpPr>
      <p:sp>
        <p:nvSpPr>
          <p:cNvPr id="475" name="Google Shape;475;p70"/>
          <p:cNvSpPr txBox="1"/>
          <p:nvPr/>
        </p:nvSpPr>
        <p:spPr>
          <a:xfrm>
            <a:off x="310301" y="256975"/>
            <a:ext cx="4117800" cy="69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rgbClr val="EEEEEE"/>
                </a:solidFill>
                <a:latin typeface="Montserrat SemiBold"/>
                <a:ea typeface="Montserrat SemiBold"/>
                <a:cs typeface="Montserrat SemiBold"/>
                <a:sym typeface="Montserrat SemiBold"/>
              </a:rPr>
              <a:t>How are rewards determined?</a:t>
            </a:r>
            <a:endParaRPr sz="1800">
              <a:solidFill>
                <a:srgbClr val="EEEEEE"/>
              </a:solidFill>
              <a:latin typeface="Montserrat SemiBold"/>
              <a:ea typeface="Montserrat SemiBold"/>
              <a:cs typeface="Montserrat SemiBold"/>
              <a:sym typeface="Montserrat SemiBold"/>
            </a:endParaRPr>
          </a:p>
        </p:txBody>
      </p:sp>
      <p:pic>
        <p:nvPicPr>
          <p:cNvPr id="476" name="Google Shape;476;p70"/>
          <p:cNvPicPr preferRelativeResize="0"/>
          <p:nvPr/>
        </p:nvPicPr>
        <p:blipFill>
          <a:blip r:embed="rId3">
            <a:alphaModFix/>
          </a:blip>
          <a:stretch>
            <a:fillRect/>
          </a:stretch>
        </p:blipFill>
        <p:spPr>
          <a:xfrm>
            <a:off x="2513100" y="902950"/>
            <a:ext cx="4117800" cy="4117800"/>
          </a:xfrm>
          <a:prstGeom prst="rect">
            <a:avLst/>
          </a:prstGeom>
          <a:noFill/>
          <a:ln>
            <a:noFill/>
          </a:ln>
        </p:spPr>
      </p:pic>
      <p:sp>
        <p:nvSpPr>
          <p:cNvPr id="477" name="Google Shape;477;p70"/>
          <p:cNvSpPr txBox="1"/>
          <p:nvPr/>
        </p:nvSpPr>
        <p:spPr>
          <a:xfrm>
            <a:off x="318700" y="1263600"/>
            <a:ext cx="1923000" cy="352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EEEEEE"/>
                </a:solidFill>
                <a:latin typeface="Lato"/>
                <a:ea typeface="Lato"/>
                <a:cs typeface="Lato"/>
                <a:sym typeface="Lato"/>
              </a:rPr>
              <a:t>X-axis: % DOTs staked</a:t>
            </a:r>
            <a:endParaRPr>
              <a:solidFill>
                <a:srgbClr val="EEEEEE"/>
              </a:solidFill>
              <a:latin typeface="Lato"/>
              <a:ea typeface="Lato"/>
              <a:cs typeface="Lato"/>
              <a:sym typeface="Lato"/>
            </a:endParaRPr>
          </a:p>
          <a:p>
            <a:pPr indent="0" lvl="0" marL="0" rtl="0" algn="l">
              <a:spcBef>
                <a:spcPts val="0"/>
              </a:spcBef>
              <a:spcAft>
                <a:spcPts val="0"/>
              </a:spcAft>
              <a:buNone/>
            </a:pPr>
            <a:r>
              <a:t/>
            </a:r>
            <a:endParaRPr>
              <a:solidFill>
                <a:srgbClr val="EEEEEE"/>
              </a:solidFill>
              <a:latin typeface="Lato"/>
              <a:ea typeface="Lato"/>
              <a:cs typeface="Lato"/>
              <a:sym typeface="Lato"/>
            </a:endParaRPr>
          </a:p>
          <a:p>
            <a:pPr indent="0" lvl="0" marL="0" rtl="0" algn="l">
              <a:spcBef>
                <a:spcPts val="0"/>
              </a:spcBef>
              <a:spcAft>
                <a:spcPts val="0"/>
              </a:spcAft>
              <a:buNone/>
            </a:pPr>
            <a:r>
              <a:t/>
            </a:r>
            <a:endParaRPr>
              <a:solidFill>
                <a:srgbClr val="EEEEEE"/>
              </a:solidFill>
              <a:latin typeface="Lato"/>
              <a:ea typeface="Lato"/>
              <a:cs typeface="Lato"/>
              <a:sym typeface="Lato"/>
            </a:endParaRPr>
          </a:p>
          <a:p>
            <a:pPr indent="0" lvl="0" marL="0" rtl="0" algn="l">
              <a:spcBef>
                <a:spcPts val="0"/>
              </a:spcBef>
              <a:spcAft>
                <a:spcPts val="0"/>
              </a:spcAft>
              <a:buNone/>
            </a:pPr>
            <a:r>
              <a:rPr lang="en-GB">
                <a:solidFill>
                  <a:srgbClr val="EEEEEE"/>
                </a:solidFill>
                <a:latin typeface="Lato"/>
                <a:ea typeface="Lato"/>
                <a:cs typeface="Lato"/>
                <a:sym typeface="Lato"/>
              </a:rPr>
              <a:t>Y-axis: Annualized %</a:t>
            </a:r>
            <a:endParaRPr>
              <a:solidFill>
                <a:srgbClr val="EEEEEE"/>
              </a:solidFill>
              <a:latin typeface="Lato"/>
              <a:ea typeface="Lato"/>
              <a:cs typeface="Lato"/>
              <a:sym typeface="Lato"/>
            </a:endParaRPr>
          </a:p>
        </p:txBody>
      </p:sp>
      <p:sp>
        <p:nvSpPr>
          <p:cNvPr id="478" name="Google Shape;478;p70"/>
          <p:cNvSpPr txBox="1"/>
          <p:nvPr/>
        </p:nvSpPr>
        <p:spPr>
          <a:xfrm>
            <a:off x="6832200" y="1263600"/>
            <a:ext cx="1923000" cy="352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6AA84F"/>
                </a:solidFill>
                <a:latin typeface="Lato"/>
                <a:ea typeface="Lato"/>
                <a:cs typeface="Lato"/>
                <a:sym typeface="Lato"/>
              </a:rPr>
              <a:t>Return based on staking participation</a:t>
            </a:r>
            <a:endParaRPr>
              <a:solidFill>
                <a:srgbClr val="6AA84F"/>
              </a:solidFill>
              <a:latin typeface="Lato"/>
              <a:ea typeface="Lato"/>
              <a:cs typeface="Lato"/>
              <a:sym typeface="Lato"/>
            </a:endParaRPr>
          </a:p>
          <a:p>
            <a:pPr indent="0" lvl="0" marL="0" rtl="0" algn="l">
              <a:spcBef>
                <a:spcPts val="0"/>
              </a:spcBef>
              <a:spcAft>
                <a:spcPts val="0"/>
              </a:spcAft>
              <a:buNone/>
            </a:pPr>
            <a:r>
              <a:t/>
            </a:r>
            <a:endParaRPr>
              <a:solidFill>
                <a:srgbClr val="EEEEEE"/>
              </a:solidFill>
              <a:latin typeface="Lato"/>
              <a:ea typeface="Lato"/>
              <a:cs typeface="Lato"/>
              <a:sym typeface="Lato"/>
            </a:endParaRPr>
          </a:p>
          <a:p>
            <a:pPr indent="0" lvl="0" marL="0" rtl="0" algn="l">
              <a:spcBef>
                <a:spcPts val="0"/>
              </a:spcBef>
              <a:spcAft>
                <a:spcPts val="0"/>
              </a:spcAft>
              <a:buNone/>
            </a:pPr>
            <a:r>
              <a:t/>
            </a:r>
            <a:endParaRPr>
              <a:solidFill>
                <a:srgbClr val="EEEEEE"/>
              </a:solidFill>
              <a:latin typeface="Lato"/>
              <a:ea typeface="Lato"/>
              <a:cs typeface="Lato"/>
              <a:sym typeface="Lato"/>
            </a:endParaRPr>
          </a:p>
          <a:p>
            <a:pPr indent="0" lvl="0" marL="0" rtl="0" algn="l">
              <a:spcBef>
                <a:spcPts val="0"/>
              </a:spcBef>
              <a:spcAft>
                <a:spcPts val="0"/>
              </a:spcAft>
              <a:buNone/>
            </a:pPr>
            <a:r>
              <a:rPr lang="en-GB">
                <a:solidFill>
                  <a:srgbClr val="3C78D8"/>
                </a:solidFill>
                <a:latin typeface="Lato"/>
                <a:ea typeface="Lato"/>
                <a:cs typeface="Lato"/>
                <a:sym typeface="Lato"/>
              </a:rPr>
              <a:t>Inflation rate</a:t>
            </a:r>
            <a:endParaRPr>
              <a:solidFill>
                <a:srgbClr val="3C78D8"/>
              </a:solidFill>
              <a:latin typeface="Lato"/>
              <a:ea typeface="Lato"/>
              <a:cs typeface="Lato"/>
              <a:sym typeface="Lato"/>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482" name="Shape 482"/>
        <p:cNvGrpSpPr/>
        <p:nvPr/>
      </p:nvGrpSpPr>
      <p:grpSpPr>
        <a:xfrm>
          <a:off x="0" y="0"/>
          <a:ext cx="0" cy="0"/>
          <a:chOff x="0" y="0"/>
          <a:chExt cx="0" cy="0"/>
        </a:xfrm>
      </p:grpSpPr>
      <p:sp>
        <p:nvSpPr>
          <p:cNvPr id="483" name="Google Shape;483;p71"/>
          <p:cNvSpPr txBox="1"/>
          <p:nvPr/>
        </p:nvSpPr>
        <p:spPr>
          <a:xfrm>
            <a:off x="310301" y="256975"/>
            <a:ext cx="4261800" cy="69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rgbClr val="EEEEEE"/>
                </a:solidFill>
                <a:latin typeface="Montserrat SemiBold"/>
                <a:ea typeface="Montserrat SemiBold"/>
                <a:cs typeface="Montserrat SemiBold"/>
                <a:sym typeface="Montserrat SemiBold"/>
              </a:rPr>
              <a:t>How much do validators get paid?</a:t>
            </a:r>
            <a:endParaRPr sz="1800">
              <a:solidFill>
                <a:srgbClr val="EEEEEE"/>
              </a:solidFill>
              <a:latin typeface="Montserrat SemiBold"/>
              <a:ea typeface="Montserrat SemiBold"/>
              <a:cs typeface="Montserrat SemiBold"/>
              <a:sym typeface="Montserrat SemiBold"/>
            </a:endParaRPr>
          </a:p>
        </p:txBody>
      </p:sp>
      <p:sp>
        <p:nvSpPr>
          <p:cNvPr id="484" name="Google Shape;484;p71"/>
          <p:cNvSpPr txBox="1"/>
          <p:nvPr/>
        </p:nvSpPr>
        <p:spPr>
          <a:xfrm>
            <a:off x="464700" y="1029175"/>
            <a:ext cx="6004500" cy="37608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rgbClr val="EEEEEE"/>
              </a:buClr>
              <a:buSzPts val="1400"/>
              <a:buFont typeface="Lato"/>
              <a:buChar char="-"/>
            </a:pPr>
            <a:r>
              <a:rPr lang="en-GB" sz="1800">
                <a:solidFill>
                  <a:srgbClr val="EEEEEE"/>
                </a:solidFill>
                <a:latin typeface="Lato"/>
                <a:ea typeface="Lato"/>
                <a:cs typeface="Lato"/>
                <a:sym typeface="Lato"/>
              </a:rPr>
              <a:t>Validators are able to set payment preferences for taking a service fee before rewards are split by the nominators.</a:t>
            </a:r>
            <a:endParaRPr sz="1800">
              <a:solidFill>
                <a:srgbClr val="EEEEEE"/>
              </a:solidFill>
              <a:latin typeface="Lato"/>
              <a:ea typeface="Lato"/>
              <a:cs typeface="Lato"/>
              <a:sym typeface="Lato"/>
            </a:endParaRPr>
          </a:p>
          <a:p>
            <a:pPr indent="0" lvl="0" marL="0" rtl="0" algn="l">
              <a:spcBef>
                <a:spcPts val="0"/>
              </a:spcBef>
              <a:spcAft>
                <a:spcPts val="0"/>
              </a:spcAft>
              <a:buNone/>
            </a:pPr>
            <a:r>
              <a:t/>
            </a:r>
            <a:endParaRPr sz="1800">
              <a:solidFill>
                <a:srgbClr val="EEEEEE"/>
              </a:solidFill>
              <a:latin typeface="Lato"/>
              <a:ea typeface="Lato"/>
              <a:cs typeface="Lato"/>
              <a:sym typeface="Lato"/>
            </a:endParaRPr>
          </a:p>
          <a:p>
            <a:pPr indent="-342900" lvl="0" marL="457200" rtl="0" algn="l">
              <a:spcBef>
                <a:spcPts val="0"/>
              </a:spcBef>
              <a:spcAft>
                <a:spcPts val="0"/>
              </a:spcAft>
              <a:buClr>
                <a:srgbClr val="EEEEEE"/>
              </a:buClr>
              <a:buSzPts val="1800"/>
              <a:buFont typeface="Lato"/>
              <a:buChar char="-"/>
            </a:pPr>
            <a:r>
              <a:rPr lang="en-GB" sz="1800">
                <a:solidFill>
                  <a:srgbClr val="EEEEEE"/>
                </a:solidFill>
                <a:latin typeface="Lato"/>
                <a:ea typeface="Lato"/>
                <a:cs typeface="Lato"/>
                <a:sym typeface="Lato"/>
              </a:rPr>
              <a:t>The </a:t>
            </a:r>
            <a:r>
              <a:rPr b="1" lang="en-GB" sz="1800">
                <a:solidFill>
                  <a:srgbClr val="EEEEEE"/>
                </a:solidFill>
                <a:latin typeface="Lato"/>
                <a:ea typeface="Lato"/>
                <a:cs typeface="Lato"/>
                <a:sym typeface="Lato"/>
              </a:rPr>
              <a:t>service fee </a:t>
            </a:r>
            <a:r>
              <a:rPr lang="en-GB" sz="1800">
                <a:solidFill>
                  <a:srgbClr val="EEEEEE"/>
                </a:solidFill>
                <a:latin typeface="Lato"/>
                <a:ea typeface="Lato"/>
                <a:cs typeface="Lato"/>
                <a:sym typeface="Lato"/>
              </a:rPr>
              <a:t>is a fixed percentage of rewards rather than a set amount of rewards.</a:t>
            </a:r>
            <a:endParaRPr sz="1800">
              <a:solidFill>
                <a:srgbClr val="EEEEEE"/>
              </a:solidFill>
              <a:latin typeface="Lato"/>
              <a:ea typeface="Lato"/>
              <a:cs typeface="Lato"/>
              <a:sym typeface="Lato"/>
            </a:endParaRPr>
          </a:p>
          <a:p>
            <a:pPr indent="0" lvl="0" marL="0" rtl="0" algn="l">
              <a:spcBef>
                <a:spcPts val="0"/>
              </a:spcBef>
              <a:spcAft>
                <a:spcPts val="0"/>
              </a:spcAft>
              <a:buNone/>
            </a:pPr>
            <a:r>
              <a:t/>
            </a:r>
            <a:endParaRPr sz="1800">
              <a:solidFill>
                <a:srgbClr val="EEEEEE"/>
              </a:solidFill>
              <a:latin typeface="Lato"/>
              <a:ea typeface="Lato"/>
              <a:cs typeface="Lato"/>
              <a:sym typeface="Lato"/>
            </a:endParaRPr>
          </a:p>
          <a:p>
            <a:pPr indent="-342900" lvl="0" marL="457200" rtl="0" algn="l">
              <a:spcBef>
                <a:spcPts val="0"/>
              </a:spcBef>
              <a:spcAft>
                <a:spcPts val="0"/>
              </a:spcAft>
              <a:buClr>
                <a:srgbClr val="EEEEEE"/>
              </a:buClr>
              <a:buSzPts val="1800"/>
              <a:buFont typeface="Lato"/>
              <a:buChar char="-"/>
            </a:pPr>
            <a:r>
              <a:rPr lang="en-GB" sz="1800">
                <a:solidFill>
                  <a:srgbClr val="EEEEEE"/>
                </a:solidFill>
                <a:latin typeface="Lato"/>
                <a:ea typeface="Lato"/>
                <a:cs typeface="Lato"/>
                <a:sym typeface="Lato"/>
              </a:rPr>
              <a:t>The service fee is there to pay validator operational costs.</a:t>
            </a:r>
            <a:endParaRPr sz="1800">
              <a:solidFill>
                <a:srgbClr val="EEEEEE"/>
              </a:solidFill>
              <a:latin typeface="Lato"/>
              <a:ea typeface="Lato"/>
              <a:cs typeface="Lato"/>
              <a:sym typeface="Lato"/>
            </a:endParaRPr>
          </a:p>
          <a:p>
            <a:pPr indent="0" lvl="0" marL="0" rtl="0" algn="l">
              <a:spcBef>
                <a:spcPts val="0"/>
              </a:spcBef>
              <a:spcAft>
                <a:spcPts val="0"/>
              </a:spcAft>
              <a:buNone/>
            </a:pPr>
            <a:r>
              <a:t/>
            </a:r>
            <a:endParaRPr sz="1800">
              <a:solidFill>
                <a:srgbClr val="EEEEEE"/>
              </a:solidFill>
              <a:latin typeface="Lato"/>
              <a:ea typeface="Lato"/>
              <a:cs typeface="Lato"/>
              <a:sym typeface="Lato"/>
            </a:endParaRPr>
          </a:p>
          <a:p>
            <a:pPr indent="-342900" lvl="0" marL="457200" rtl="0" algn="l">
              <a:spcBef>
                <a:spcPts val="0"/>
              </a:spcBef>
              <a:spcAft>
                <a:spcPts val="0"/>
              </a:spcAft>
              <a:buClr>
                <a:srgbClr val="EEEEEE"/>
              </a:buClr>
              <a:buSzPts val="1800"/>
              <a:buFont typeface="Lato"/>
              <a:buChar char="-"/>
            </a:pPr>
            <a:r>
              <a:rPr lang="en-GB" sz="1800">
                <a:solidFill>
                  <a:srgbClr val="EEEEEE"/>
                </a:solidFill>
                <a:latin typeface="Lato"/>
                <a:ea typeface="Lato"/>
                <a:cs typeface="Lato"/>
                <a:sym typeface="Lato"/>
              </a:rPr>
              <a:t>After this, validators are paid same as nominators, pro-rata to the amount they are staked.</a:t>
            </a:r>
            <a:endParaRPr sz="1800">
              <a:solidFill>
                <a:srgbClr val="EEEEEE"/>
              </a:solidFill>
              <a:latin typeface="Lato"/>
              <a:ea typeface="Lato"/>
              <a:cs typeface="Lato"/>
              <a:sym typeface="Lato"/>
            </a:endParaRPr>
          </a:p>
        </p:txBody>
      </p:sp>
      <p:pic>
        <p:nvPicPr>
          <p:cNvPr id="485" name="Google Shape;485;p71"/>
          <p:cNvPicPr preferRelativeResize="0"/>
          <p:nvPr/>
        </p:nvPicPr>
        <p:blipFill>
          <a:blip r:embed="rId3">
            <a:alphaModFix/>
          </a:blip>
          <a:stretch>
            <a:fillRect/>
          </a:stretch>
        </p:blipFill>
        <p:spPr>
          <a:xfrm>
            <a:off x="6469100" y="1697375"/>
            <a:ext cx="2424400" cy="242440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489" name="Shape 489"/>
        <p:cNvGrpSpPr/>
        <p:nvPr/>
      </p:nvGrpSpPr>
      <p:grpSpPr>
        <a:xfrm>
          <a:off x="0" y="0"/>
          <a:ext cx="0" cy="0"/>
          <a:chOff x="0" y="0"/>
          <a:chExt cx="0" cy="0"/>
        </a:xfrm>
      </p:grpSpPr>
      <p:sp>
        <p:nvSpPr>
          <p:cNvPr id="490" name="Google Shape;490;p72"/>
          <p:cNvSpPr txBox="1"/>
          <p:nvPr/>
        </p:nvSpPr>
        <p:spPr>
          <a:xfrm>
            <a:off x="310301" y="256975"/>
            <a:ext cx="4117800" cy="69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rgbClr val="EEEEEE"/>
                </a:solidFill>
                <a:latin typeface="Montserrat SemiBold"/>
                <a:ea typeface="Montserrat SemiBold"/>
                <a:cs typeface="Montserrat SemiBold"/>
                <a:sym typeface="Montserrat SemiBold"/>
              </a:rPr>
              <a:t>Rewards Calculation</a:t>
            </a:r>
            <a:endParaRPr sz="1800">
              <a:solidFill>
                <a:srgbClr val="EEEEEE"/>
              </a:solidFill>
              <a:latin typeface="Montserrat SemiBold"/>
              <a:ea typeface="Montserrat SemiBold"/>
              <a:cs typeface="Montserrat SemiBold"/>
              <a:sym typeface="Montserrat SemiBold"/>
            </a:endParaRPr>
          </a:p>
        </p:txBody>
      </p:sp>
      <p:sp>
        <p:nvSpPr>
          <p:cNvPr id="491" name="Google Shape;491;p72"/>
          <p:cNvSpPr txBox="1"/>
          <p:nvPr>
            <p:ph type="ctrTitle"/>
          </p:nvPr>
        </p:nvSpPr>
        <p:spPr>
          <a:xfrm>
            <a:off x="180300" y="2178600"/>
            <a:ext cx="8783400" cy="786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sz="1800" u="sng">
                <a:solidFill>
                  <a:schemeClr val="hlink"/>
                </a:solidFill>
                <a:hlinkClick r:id="rId3"/>
              </a:rPr>
              <a:t>https://docs.google.com/spreadsheets/d/1vxHpPJ1N0UFmrdyHs20cBvehkyPtVPffp8qgUtNiCto/edit?usp=sharing</a:t>
            </a:r>
            <a:endParaRPr sz="1800"/>
          </a:p>
          <a:p>
            <a:pPr indent="0" lvl="0" marL="0" rtl="0" algn="ctr">
              <a:spcBef>
                <a:spcPts val="0"/>
              </a:spcBef>
              <a:spcAft>
                <a:spcPts val="0"/>
              </a:spcAft>
              <a:buNone/>
            </a:pPr>
            <a:r>
              <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5" name="Shape 495"/>
        <p:cNvGrpSpPr/>
        <p:nvPr/>
      </p:nvGrpSpPr>
      <p:grpSpPr>
        <a:xfrm>
          <a:off x="0" y="0"/>
          <a:ext cx="0" cy="0"/>
          <a:chOff x="0" y="0"/>
          <a:chExt cx="0" cy="0"/>
        </a:xfrm>
      </p:grpSpPr>
      <p:sp>
        <p:nvSpPr>
          <p:cNvPr id="496" name="Google Shape;496;p73"/>
          <p:cNvSpPr txBox="1"/>
          <p:nvPr>
            <p:ph type="ctrTitle"/>
          </p:nvPr>
        </p:nvSpPr>
        <p:spPr>
          <a:xfrm>
            <a:off x="2392800" y="2178600"/>
            <a:ext cx="4358400" cy="786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Security </a:t>
            </a:r>
            <a:r>
              <a:rPr lang="en-GB">
                <a:solidFill>
                  <a:srgbClr val="E6007A"/>
                </a:solidFill>
              </a:rPr>
              <a:t>🔒</a:t>
            </a:r>
            <a:endParaRPr>
              <a:solidFill>
                <a:srgbClr val="E6007A"/>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0" name="Shape 500"/>
        <p:cNvGrpSpPr/>
        <p:nvPr/>
      </p:nvGrpSpPr>
      <p:grpSpPr>
        <a:xfrm>
          <a:off x="0" y="0"/>
          <a:ext cx="0" cy="0"/>
          <a:chOff x="0" y="0"/>
          <a:chExt cx="0" cy="0"/>
        </a:xfrm>
      </p:grpSpPr>
      <p:sp>
        <p:nvSpPr>
          <p:cNvPr id="501" name="Google Shape;501;p74"/>
          <p:cNvSpPr txBox="1"/>
          <p:nvPr/>
        </p:nvSpPr>
        <p:spPr>
          <a:xfrm>
            <a:off x="310296" y="256980"/>
            <a:ext cx="3542400" cy="69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rgbClr val="EEEEEE"/>
                </a:solidFill>
                <a:latin typeface="Montserrat SemiBold"/>
                <a:ea typeface="Montserrat SemiBold"/>
                <a:cs typeface="Montserrat SemiBold"/>
                <a:sym typeface="Montserrat SemiBold"/>
              </a:rPr>
              <a:t>Hosting</a:t>
            </a:r>
            <a:endParaRPr sz="1800">
              <a:solidFill>
                <a:srgbClr val="EEEEEE"/>
              </a:solidFill>
              <a:latin typeface="Montserrat SemiBold"/>
              <a:ea typeface="Montserrat SemiBold"/>
              <a:cs typeface="Montserrat SemiBold"/>
              <a:sym typeface="Montserrat SemiBold"/>
            </a:endParaRPr>
          </a:p>
        </p:txBody>
      </p:sp>
      <p:sp>
        <p:nvSpPr>
          <p:cNvPr id="502" name="Google Shape;502;p74"/>
          <p:cNvSpPr txBox="1"/>
          <p:nvPr/>
        </p:nvSpPr>
        <p:spPr>
          <a:xfrm>
            <a:off x="464700" y="1029175"/>
            <a:ext cx="8262900" cy="37608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rgbClr val="EEEEEE"/>
              </a:buClr>
              <a:buSzPts val="1400"/>
              <a:buFont typeface="Lato"/>
              <a:buChar char="-"/>
            </a:pPr>
            <a:r>
              <a:rPr b="1" lang="en-GB">
                <a:solidFill>
                  <a:srgbClr val="EEEEEE"/>
                </a:solidFill>
                <a:latin typeface="Lato"/>
                <a:ea typeface="Lato"/>
                <a:cs typeface="Lato"/>
                <a:sym typeface="Lato"/>
              </a:rPr>
              <a:t>Cloud hosting </a:t>
            </a:r>
            <a:r>
              <a:rPr lang="en-GB">
                <a:solidFill>
                  <a:srgbClr val="EEEEEE"/>
                </a:solidFill>
                <a:latin typeface="Lato"/>
                <a:ea typeface="Lato"/>
                <a:cs typeface="Lato"/>
                <a:sym typeface="Lato"/>
              </a:rPr>
              <a:t>is an option, but not the best.</a:t>
            </a:r>
            <a:endParaRPr>
              <a:solidFill>
                <a:srgbClr val="EEEEEE"/>
              </a:solidFill>
              <a:latin typeface="Lato"/>
              <a:ea typeface="Lato"/>
              <a:cs typeface="Lato"/>
              <a:sym typeface="Lato"/>
            </a:endParaRPr>
          </a:p>
          <a:p>
            <a:pPr indent="0" lvl="0" marL="0" rtl="0" algn="l">
              <a:spcBef>
                <a:spcPts val="0"/>
              </a:spcBef>
              <a:spcAft>
                <a:spcPts val="0"/>
              </a:spcAft>
              <a:buNone/>
            </a:pPr>
            <a:r>
              <a:t/>
            </a:r>
            <a:endParaRPr>
              <a:solidFill>
                <a:srgbClr val="EEEEEE"/>
              </a:solidFill>
              <a:latin typeface="Lato"/>
              <a:ea typeface="Lato"/>
              <a:cs typeface="Lato"/>
              <a:sym typeface="Lato"/>
            </a:endParaRPr>
          </a:p>
          <a:p>
            <a:pPr indent="-317500" lvl="0" marL="457200" rtl="0" algn="l">
              <a:spcBef>
                <a:spcPts val="0"/>
              </a:spcBef>
              <a:spcAft>
                <a:spcPts val="0"/>
              </a:spcAft>
              <a:buClr>
                <a:srgbClr val="EEEEEE"/>
              </a:buClr>
              <a:buSzPts val="1400"/>
              <a:buFont typeface="Lato"/>
              <a:buChar char="-"/>
            </a:pPr>
            <a:r>
              <a:rPr lang="en-GB">
                <a:solidFill>
                  <a:srgbClr val="EEEEEE"/>
                </a:solidFill>
                <a:latin typeface="Lato"/>
                <a:ea typeface="Lato"/>
                <a:cs typeface="Lato"/>
                <a:sym typeface="Lato"/>
              </a:rPr>
              <a:t>Why? It could lead to correlated slashing and centralization risk.</a:t>
            </a:r>
            <a:endParaRPr>
              <a:solidFill>
                <a:srgbClr val="EEEEEE"/>
              </a:solidFill>
              <a:latin typeface="Lato"/>
              <a:ea typeface="Lato"/>
              <a:cs typeface="Lato"/>
              <a:sym typeface="Lato"/>
            </a:endParaRPr>
          </a:p>
          <a:p>
            <a:pPr indent="0" lvl="0" marL="457200" rtl="0" algn="l">
              <a:spcBef>
                <a:spcPts val="0"/>
              </a:spcBef>
              <a:spcAft>
                <a:spcPts val="0"/>
              </a:spcAft>
              <a:buNone/>
            </a:pPr>
            <a:r>
              <a:t/>
            </a:r>
            <a:endParaRPr>
              <a:solidFill>
                <a:srgbClr val="EEEEEE"/>
              </a:solidFill>
              <a:latin typeface="Lato"/>
              <a:ea typeface="Lato"/>
              <a:cs typeface="Lato"/>
              <a:sym typeface="Lato"/>
            </a:endParaRPr>
          </a:p>
          <a:p>
            <a:pPr indent="-317500" lvl="0" marL="457200" rtl="0" algn="l">
              <a:spcBef>
                <a:spcPts val="0"/>
              </a:spcBef>
              <a:spcAft>
                <a:spcPts val="0"/>
              </a:spcAft>
              <a:buClr>
                <a:srgbClr val="EEEEEE"/>
              </a:buClr>
              <a:buSzPts val="1400"/>
              <a:buFont typeface="Lato"/>
              <a:buChar char="-"/>
            </a:pPr>
            <a:r>
              <a:rPr lang="en-GB">
                <a:solidFill>
                  <a:srgbClr val="EEEEEE"/>
                </a:solidFill>
                <a:latin typeface="Lato"/>
                <a:ea typeface="Lato"/>
                <a:cs typeface="Lato"/>
                <a:sym typeface="Lato"/>
              </a:rPr>
              <a:t>The best option is to </a:t>
            </a:r>
            <a:r>
              <a:rPr b="1" lang="en-GB">
                <a:solidFill>
                  <a:srgbClr val="EEEEEE"/>
                </a:solidFill>
                <a:latin typeface="Lato"/>
                <a:ea typeface="Lato"/>
                <a:cs typeface="Lato"/>
                <a:sym typeface="Lato"/>
              </a:rPr>
              <a:t>co-locate </a:t>
            </a:r>
            <a:r>
              <a:rPr lang="en-GB">
                <a:solidFill>
                  <a:srgbClr val="EEEEEE"/>
                </a:solidFill>
                <a:latin typeface="Lato"/>
                <a:ea typeface="Lato"/>
                <a:cs typeface="Lato"/>
                <a:sym typeface="Lato"/>
              </a:rPr>
              <a:t>in a data center that you trust. </a:t>
            </a:r>
            <a:endParaRPr>
              <a:solidFill>
                <a:srgbClr val="EEEEEE"/>
              </a:solidFill>
              <a:latin typeface="Lato"/>
              <a:ea typeface="Lato"/>
              <a:cs typeface="Lato"/>
              <a:sym typeface="Lato"/>
            </a:endParaRPr>
          </a:p>
          <a:p>
            <a:pPr indent="0" lvl="0" marL="0" rtl="0" algn="l">
              <a:spcBef>
                <a:spcPts val="0"/>
              </a:spcBef>
              <a:spcAft>
                <a:spcPts val="0"/>
              </a:spcAft>
              <a:buNone/>
            </a:pPr>
            <a:r>
              <a:t/>
            </a:r>
            <a:endParaRPr>
              <a:solidFill>
                <a:srgbClr val="EEEEEE"/>
              </a:solidFill>
              <a:latin typeface="Lato"/>
              <a:ea typeface="Lato"/>
              <a:cs typeface="Lato"/>
              <a:sym typeface="Lato"/>
            </a:endParaRPr>
          </a:p>
          <a:p>
            <a:pPr indent="-317500" lvl="0" marL="457200" rtl="0" algn="l">
              <a:spcBef>
                <a:spcPts val="0"/>
              </a:spcBef>
              <a:spcAft>
                <a:spcPts val="0"/>
              </a:spcAft>
              <a:buClr>
                <a:srgbClr val="EEEEEE"/>
              </a:buClr>
              <a:buSzPts val="1400"/>
              <a:buFont typeface="Lato"/>
              <a:buChar char="-"/>
            </a:pPr>
            <a:r>
              <a:rPr lang="en-GB">
                <a:solidFill>
                  <a:srgbClr val="EEEEEE"/>
                </a:solidFill>
                <a:latin typeface="Lato"/>
                <a:ea typeface="Lato"/>
                <a:cs typeface="Lato"/>
                <a:sym typeface="Lato"/>
              </a:rPr>
              <a:t>Usually this is more expensive, but will give you more credentials</a:t>
            </a:r>
            <a:endParaRPr>
              <a:solidFill>
                <a:srgbClr val="EEEEEE"/>
              </a:solidFill>
              <a:latin typeface="Lato"/>
              <a:ea typeface="Lato"/>
              <a:cs typeface="Lato"/>
              <a:sym typeface="Lato"/>
            </a:endParaRPr>
          </a:p>
          <a:p>
            <a:pPr indent="0" lvl="0" marL="457200" rtl="0" algn="l">
              <a:spcBef>
                <a:spcPts val="0"/>
              </a:spcBef>
              <a:spcAft>
                <a:spcPts val="0"/>
              </a:spcAft>
              <a:buNone/>
            </a:pPr>
            <a:r>
              <a:rPr lang="en-GB">
                <a:solidFill>
                  <a:srgbClr val="EEEEEE"/>
                </a:solidFill>
                <a:latin typeface="Lato"/>
                <a:ea typeface="Lato"/>
                <a:cs typeface="Lato"/>
                <a:sym typeface="Lato"/>
              </a:rPr>
              <a:t>a</a:t>
            </a:r>
            <a:r>
              <a:rPr lang="en-GB">
                <a:solidFill>
                  <a:srgbClr val="EEEEEE"/>
                </a:solidFill>
                <a:latin typeface="Lato"/>
                <a:ea typeface="Lato"/>
                <a:cs typeface="Lato"/>
                <a:sym typeface="Lato"/>
              </a:rPr>
              <a:t>nd is more secure. </a:t>
            </a:r>
            <a:endParaRPr>
              <a:solidFill>
                <a:srgbClr val="EEEEEE"/>
              </a:solidFill>
              <a:latin typeface="Lato"/>
              <a:ea typeface="Lato"/>
              <a:cs typeface="Lato"/>
              <a:sym typeface="Lato"/>
            </a:endParaRPr>
          </a:p>
          <a:p>
            <a:pPr indent="0" lvl="0" marL="0" rtl="0" algn="l">
              <a:spcBef>
                <a:spcPts val="0"/>
              </a:spcBef>
              <a:spcAft>
                <a:spcPts val="0"/>
              </a:spcAft>
              <a:buNone/>
            </a:pPr>
            <a:r>
              <a:t/>
            </a:r>
            <a:endParaRPr>
              <a:solidFill>
                <a:srgbClr val="EEEEEE"/>
              </a:solidFill>
              <a:latin typeface="Lato"/>
              <a:ea typeface="Lato"/>
              <a:cs typeface="Lato"/>
              <a:sym typeface="Lato"/>
            </a:endParaRPr>
          </a:p>
          <a:p>
            <a:pPr indent="-317500" lvl="0" marL="457200" rtl="0" algn="l">
              <a:spcBef>
                <a:spcPts val="0"/>
              </a:spcBef>
              <a:spcAft>
                <a:spcPts val="0"/>
              </a:spcAft>
              <a:buClr>
                <a:srgbClr val="EEEEEE"/>
              </a:buClr>
              <a:buSzPts val="1400"/>
              <a:buFont typeface="Lato"/>
              <a:buChar char="-"/>
            </a:pPr>
            <a:r>
              <a:rPr lang="en-GB">
                <a:solidFill>
                  <a:srgbClr val="EEEEEE"/>
                </a:solidFill>
                <a:latin typeface="Lato"/>
                <a:ea typeface="Lato"/>
                <a:cs typeface="Lato"/>
                <a:sym typeface="Lato"/>
              </a:rPr>
              <a:t>Another option is to </a:t>
            </a:r>
            <a:r>
              <a:rPr b="1" lang="en-GB">
                <a:solidFill>
                  <a:srgbClr val="EEEEEE"/>
                </a:solidFill>
                <a:latin typeface="Lato"/>
                <a:ea typeface="Lato"/>
                <a:cs typeface="Lato"/>
                <a:sym typeface="Lato"/>
              </a:rPr>
              <a:t>DIY</a:t>
            </a:r>
            <a:r>
              <a:rPr lang="en-GB">
                <a:solidFill>
                  <a:srgbClr val="EEEEEE"/>
                </a:solidFill>
                <a:latin typeface="Lato"/>
                <a:ea typeface="Lato"/>
                <a:cs typeface="Lato"/>
                <a:sym typeface="Lato"/>
              </a:rPr>
              <a:t>, or run the infrastructure yourself.</a:t>
            </a:r>
            <a:endParaRPr>
              <a:solidFill>
                <a:srgbClr val="EEEEEE"/>
              </a:solidFill>
              <a:latin typeface="Lato"/>
              <a:ea typeface="Lato"/>
              <a:cs typeface="Lato"/>
              <a:sym typeface="Lato"/>
            </a:endParaRPr>
          </a:p>
          <a:p>
            <a:pPr indent="0" lvl="0" marL="457200" rtl="0" algn="l">
              <a:spcBef>
                <a:spcPts val="0"/>
              </a:spcBef>
              <a:spcAft>
                <a:spcPts val="0"/>
              </a:spcAft>
              <a:buNone/>
            </a:pPr>
            <a:r>
              <a:t/>
            </a:r>
            <a:endParaRPr>
              <a:solidFill>
                <a:srgbClr val="EEEEEE"/>
              </a:solidFill>
              <a:latin typeface="Lato"/>
              <a:ea typeface="Lato"/>
              <a:cs typeface="Lato"/>
              <a:sym typeface="Lato"/>
            </a:endParaRPr>
          </a:p>
          <a:p>
            <a:pPr indent="-317500" lvl="0" marL="457200" rtl="0" algn="l">
              <a:spcBef>
                <a:spcPts val="0"/>
              </a:spcBef>
              <a:spcAft>
                <a:spcPts val="0"/>
              </a:spcAft>
              <a:buClr>
                <a:srgbClr val="EEEEEE"/>
              </a:buClr>
              <a:buSzPts val="1400"/>
              <a:buFont typeface="Lato"/>
              <a:buChar char="-"/>
            </a:pPr>
            <a:r>
              <a:rPr lang="en-GB">
                <a:solidFill>
                  <a:srgbClr val="EEEEEE"/>
                </a:solidFill>
                <a:latin typeface="Lato"/>
                <a:ea typeface="Lato"/>
                <a:cs typeface="Lato"/>
                <a:sym typeface="Lato"/>
              </a:rPr>
              <a:t>This is only a good option if you really know your stuff.</a:t>
            </a:r>
            <a:endParaRPr>
              <a:solidFill>
                <a:srgbClr val="EEEEEE"/>
              </a:solidFill>
              <a:latin typeface="Lato"/>
              <a:ea typeface="Lato"/>
              <a:cs typeface="Lato"/>
              <a:sym typeface="Lato"/>
            </a:endParaRPr>
          </a:p>
          <a:p>
            <a:pPr indent="0" lvl="0" marL="0" rtl="0" algn="l">
              <a:spcBef>
                <a:spcPts val="0"/>
              </a:spcBef>
              <a:spcAft>
                <a:spcPts val="0"/>
              </a:spcAft>
              <a:buNone/>
            </a:pPr>
            <a:r>
              <a:t/>
            </a:r>
            <a:endParaRPr>
              <a:solidFill>
                <a:srgbClr val="EEEEEE"/>
              </a:solidFill>
              <a:latin typeface="Lato"/>
              <a:ea typeface="Lato"/>
              <a:cs typeface="Lato"/>
              <a:sym typeface="Lato"/>
            </a:endParaRPr>
          </a:p>
          <a:p>
            <a:pPr indent="0" lvl="0" marL="0" rtl="0" algn="l">
              <a:spcBef>
                <a:spcPts val="0"/>
              </a:spcBef>
              <a:spcAft>
                <a:spcPts val="0"/>
              </a:spcAft>
              <a:buNone/>
            </a:pPr>
            <a:r>
              <a:t/>
            </a:r>
            <a:endParaRPr>
              <a:solidFill>
                <a:srgbClr val="EEEEEE"/>
              </a:solidFill>
              <a:latin typeface="Lato"/>
              <a:ea typeface="Lato"/>
              <a:cs typeface="Lato"/>
              <a:sym typeface="Lato"/>
            </a:endParaRPr>
          </a:p>
        </p:txBody>
      </p:sp>
      <p:pic>
        <p:nvPicPr>
          <p:cNvPr id="503" name="Google Shape;503;p74"/>
          <p:cNvPicPr preferRelativeResize="0"/>
          <p:nvPr/>
        </p:nvPicPr>
        <p:blipFill>
          <a:blip r:embed="rId3">
            <a:alphaModFix/>
          </a:blip>
          <a:stretch>
            <a:fillRect/>
          </a:stretch>
        </p:blipFill>
        <p:spPr>
          <a:xfrm>
            <a:off x="5271370" y="2724575"/>
            <a:ext cx="3722700" cy="226465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7" name="Shape 507"/>
        <p:cNvGrpSpPr/>
        <p:nvPr/>
      </p:nvGrpSpPr>
      <p:grpSpPr>
        <a:xfrm>
          <a:off x="0" y="0"/>
          <a:ext cx="0" cy="0"/>
          <a:chOff x="0" y="0"/>
          <a:chExt cx="0" cy="0"/>
        </a:xfrm>
      </p:grpSpPr>
      <p:sp>
        <p:nvSpPr>
          <p:cNvPr id="508" name="Google Shape;508;p75"/>
          <p:cNvSpPr txBox="1"/>
          <p:nvPr/>
        </p:nvSpPr>
        <p:spPr>
          <a:xfrm>
            <a:off x="310296" y="256980"/>
            <a:ext cx="3542400" cy="69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rgbClr val="EEEEEE"/>
                </a:solidFill>
                <a:latin typeface="Montserrat SemiBold"/>
                <a:ea typeface="Montserrat SemiBold"/>
                <a:cs typeface="Montserrat SemiBold"/>
                <a:sym typeface="Montserrat SemiBold"/>
              </a:rPr>
              <a:t>Key </a:t>
            </a:r>
            <a:r>
              <a:rPr lang="en-GB" sz="1800">
                <a:solidFill>
                  <a:srgbClr val="EEEEEE"/>
                </a:solidFill>
                <a:latin typeface="Montserrat SemiBold"/>
                <a:ea typeface="Montserrat SemiBold"/>
                <a:cs typeface="Montserrat SemiBold"/>
                <a:sym typeface="Montserrat SemiBold"/>
              </a:rPr>
              <a:t>Management</a:t>
            </a:r>
            <a:endParaRPr sz="1800">
              <a:solidFill>
                <a:srgbClr val="EEEEEE"/>
              </a:solidFill>
              <a:latin typeface="Montserrat SemiBold"/>
              <a:ea typeface="Montserrat SemiBold"/>
              <a:cs typeface="Montserrat SemiBold"/>
              <a:sym typeface="Montserrat SemiBold"/>
            </a:endParaRPr>
          </a:p>
        </p:txBody>
      </p:sp>
      <p:sp>
        <p:nvSpPr>
          <p:cNvPr id="509" name="Google Shape;509;p75"/>
          <p:cNvSpPr txBox="1"/>
          <p:nvPr/>
        </p:nvSpPr>
        <p:spPr>
          <a:xfrm>
            <a:off x="464700" y="1029175"/>
            <a:ext cx="8262900" cy="37608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rgbClr val="EEEEEE"/>
              </a:buClr>
              <a:buSzPts val="1400"/>
              <a:buFont typeface="Lato"/>
              <a:buChar char="-"/>
            </a:pPr>
            <a:r>
              <a:rPr lang="en-GB">
                <a:solidFill>
                  <a:srgbClr val="EEEEEE"/>
                </a:solidFill>
                <a:latin typeface="Lato"/>
                <a:ea typeface="Lato"/>
                <a:cs typeface="Lato"/>
                <a:sym typeface="Lato"/>
              </a:rPr>
              <a:t>As a validator you will need to keep track of </a:t>
            </a:r>
            <a:r>
              <a:rPr b="1" lang="en-GB">
                <a:solidFill>
                  <a:srgbClr val="EEEEEE"/>
                </a:solidFill>
                <a:latin typeface="Lato"/>
                <a:ea typeface="Lato"/>
                <a:cs typeface="Lato"/>
                <a:sym typeface="Lato"/>
              </a:rPr>
              <a:t>3 keys.</a:t>
            </a:r>
            <a:endParaRPr>
              <a:solidFill>
                <a:srgbClr val="EEEEEE"/>
              </a:solidFill>
              <a:latin typeface="Lato"/>
              <a:ea typeface="Lato"/>
              <a:cs typeface="Lato"/>
              <a:sym typeface="Lato"/>
            </a:endParaRPr>
          </a:p>
          <a:p>
            <a:pPr indent="0" lvl="0" marL="0" rtl="0" algn="l">
              <a:spcBef>
                <a:spcPts val="0"/>
              </a:spcBef>
              <a:spcAft>
                <a:spcPts val="0"/>
              </a:spcAft>
              <a:buNone/>
            </a:pPr>
            <a:r>
              <a:t/>
            </a:r>
            <a:endParaRPr>
              <a:solidFill>
                <a:srgbClr val="EEEEEE"/>
              </a:solidFill>
              <a:latin typeface="Lato"/>
              <a:ea typeface="Lato"/>
              <a:cs typeface="Lato"/>
              <a:sym typeface="Lato"/>
            </a:endParaRPr>
          </a:p>
          <a:p>
            <a:pPr indent="-317500" lvl="0" marL="457200" rtl="0" algn="l">
              <a:spcBef>
                <a:spcPts val="0"/>
              </a:spcBef>
              <a:spcAft>
                <a:spcPts val="0"/>
              </a:spcAft>
              <a:buClr>
                <a:srgbClr val="EEEEEE"/>
              </a:buClr>
              <a:buSzPts val="1400"/>
              <a:buFont typeface="Lato"/>
              <a:buChar char="-"/>
            </a:pPr>
            <a:r>
              <a:rPr b="1" lang="en-GB">
                <a:solidFill>
                  <a:srgbClr val="EEEEEE"/>
                </a:solidFill>
                <a:latin typeface="Lato"/>
                <a:ea typeface="Lato"/>
                <a:cs typeface="Lato"/>
                <a:sym typeface="Lato"/>
              </a:rPr>
              <a:t>Stash key: </a:t>
            </a:r>
            <a:r>
              <a:rPr lang="en-GB">
                <a:solidFill>
                  <a:srgbClr val="EEEEEE"/>
                </a:solidFill>
                <a:latin typeface="Lato"/>
                <a:ea typeface="Lato"/>
                <a:cs typeface="Lato"/>
                <a:sym typeface="Lato"/>
              </a:rPr>
              <a:t>Holds all the funds, should be kept offline and possibly in cold storage.</a:t>
            </a:r>
            <a:endParaRPr>
              <a:solidFill>
                <a:srgbClr val="EEEEEE"/>
              </a:solidFill>
              <a:latin typeface="Lato"/>
              <a:ea typeface="Lato"/>
              <a:cs typeface="Lato"/>
              <a:sym typeface="Lato"/>
            </a:endParaRPr>
          </a:p>
          <a:p>
            <a:pPr indent="0" lvl="0" marL="457200" rtl="0" algn="l">
              <a:spcBef>
                <a:spcPts val="0"/>
              </a:spcBef>
              <a:spcAft>
                <a:spcPts val="0"/>
              </a:spcAft>
              <a:buNone/>
            </a:pPr>
            <a:r>
              <a:rPr i="1" lang="en-GB">
                <a:solidFill>
                  <a:srgbClr val="EEEEEE"/>
                </a:solidFill>
                <a:latin typeface="Lato"/>
                <a:ea typeface="Lato"/>
                <a:cs typeface="Lato"/>
                <a:sym typeface="Lato"/>
              </a:rPr>
              <a:t>Sets the controller key.</a:t>
            </a:r>
            <a:endParaRPr i="1">
              <a:solidFill>
                <a:srgbClr val="EEEEEE"/>
              </a:solidFill>
              <a:latin typeface="Lato"/>
              <a:ea typeface="Lato"/>
              <a:cs typeface="Lato"/>
              <a:sym typeface="Lato"/>
            </a:endParaRPr>
          </a:p>
          <a:p>
            <a:pPr indent="0" lvl="0" marL="457200" rtl="0" algn="l">
              <a:spcBef>
                <a:spcPts val="0"/>
              </a:spcBef>
              <a:spcAft>
                <a:spcPts val="0"/>
              </a:spcAft>
              <a:buNone/>
            </a:pPr>
            <a:r>
              <a:t/>
            </a:r>
            <a:endParaRPr>
              <a:solidFill>
                <a:srgbClr val="EEEEEE"/>
              </a:solidFill>
              <a:latin typeface="Lato"/>
              <a:ea typeface="Lato"/>
              <a:cs typeface="Lato"/>
              <a:sym typeface="Lato"/>
            </a:endParaRPr>
          </a:p>
          <a:p>
            <a:pPr indent="-317500" lvl="0" marL="457200" rtl="0" algn="l">
              <a:spcBef>
                <a:spcPts val="0"/>
              </a:spcBef>
              <a:spcAft>
                <a:spcPts val="0"/>
              </a:spcAft>
              <a:buClr>
                <a:srgbClr val="EEEEEE"/>
              </a:buClr>
              <a:buSzPts val="1400"/>
              <a:buFont typeface="Lato"/>
              <a:buChar char="-"/>
            </a:pPr>
            <a:r>
              <a:rPr b="1" lang="en-GB">
                <a:solidFill>
                  <a:srgbClr val="EEEEEE"/>
                </a:solidFill>
                <a:latin typeface="Lato"/>
                <a:ea typeface="Lato"/>
                <a:cs typeface="Lato"/>
                <a:sym typeface="Lato"/>
              </a:rPr>
              <a:t>Controller key: </a:t>
            </a:r>
            <a:r>
              <a:rPr lang="en-GB">
                <a:solidFill>
                  <a:srgbClr val="EEEEEE"/>
                </a:solidFill>
                <a:latin typeface="Lato"/>
                <a:ea typeface="Lato"/>
                <a:cs typeface="Lato"/>
                <a:sym typeface="Lato"/>
              </a:rPr>
              <a:t>Controls whether an account  is validating, nominating or chilling.</a:t>
            </a:r>
            <a:endParaRPr>
              <a:solidFill>
                <a:srgbClr val="EEEEEE"/>
              </a:solidFill>
              <a:latin typeface="Lato"/>
              <a:ea typeface="Lato"/>
              <a:cs typeface="Lato"/>
              <a:sym typeface="Lato"/>
            </a:endParaRPr>
          </a:p>
          <a:p>
            <a:pPr indent="0" lvl="0" marL="457200" rtl="0" algn="l">
              <a:spcBef>
                <a:spcPts val="0"/>
              </a:spcBef>
              <a:spcAft>
                <a:spcPts val="0"/>
              </a:spcAft>
              <a:buNone/>
            </a:pPr>
            <a:r>
              <a:rPr i="1" lang="en-GB">
                <a:solidFill>
                  <a:srgbClr val="EEEEEE"/>
                </a:solidFill>
                <a:latin typeface="Lato"/>
                <a:ea typeface="Lato"/>
                <a:cs typeface="Lato"/>
                <a:sym typeface="Lato"/>
              </a:rPr>
              <a:t>Sets the session key.</a:t>
            </a:r>
            <a:endParaRPr i="1">
              <a:solidFill>
                <a:srgbClr val="EEEEEE"/>
              </a:solidFill>
              <a:latin typeface="Lato"/>
              <a:ea typeface="Lato"/>
              <a:cs typeface="Lato"/>
              <a:sym typeface="Lato"/>
            </a:endParaRPr>
          </a:p>
          <a:p>
            <a:pPr indent="0" lvl="0" marL="457200" rtl="0" algn="l">
              <a:spcBef>
                <a:spcPts val="0"/>
              </a:spcBef>
              <a:spcAft>
                <a:spcPts val="0"/>
              </a:spcAft>
              <a:buNone/>
            </a:pPr>
            <a:r>
              <a:t/>
            </a:r>
            <a:endParaRPr>
              <a:solidFill>
                <a:srgbClr val="EEEEEE"/>
              </a:solidFill>
              <a:latin typeface="Lato"/>
              <a:ea typeface="Lato"/>
              <a:cs typeface="Lato"/>
              <a:sym typeface="Lato"/>
            </a:endParaRPr>
          </a:p>
          <a:p>
            <a:pPr indent="-317500" lvl="0" marL="457200" rtl="0" algn="l">
              <a:spcBef>
                <a:spcPts val="0"/>
              </a:spcBef>
              <a:spcAft>
                <a:spcPts val="0"/>
              </a:spcAft>
              <a:buClr>
                <a:srgbClr val="EEEEEE"/>
              </a:buClr>
              <a:buSzPts val="1400"/>
              <a:buFont typeface="Lato"/>
              <a:buChar char="-"/>
            </a:pPr>
            <a:r>
              <a:rPr b="1" lang="en-GB">
                <a:solidFill>
                  <a:srgbClr val="EEEEEE"/>
                </a:solidFill>
                <a:latin typeface="Lato"/>
                <a:ea typeface="Lato"/>
                <a:cs typeface="Lato"/>
                <a:sym typeface="Lato"/>
              </a:rPr>
              <a:t>Session keys:</a:t>
            </a:r>
            <a:r>
              <a:rPr lang="en-GB">
                <a:solidFill>
                  <a:srgbClr val="EEEEEE"/>
                </a:solidFill>
                <a:latin typeface="Lato"/>
                <a:ea typeface="Lato"/>
                <a:cs typeface="Lato"/>
                <a:sym typeface="Lato"/>
              </a:rPr>
              <a:t> The live keys stored in the node keystore.</a:t>
            </a:r>
            <a:endParaRPr>
              <a:solidFill>
                <a:srgbClr val="EEEEEE"/>
              </a:solidFill>
              <a:latin typeface="Lato"/>
              <a:ea typeface="Lato"/>
              <a:cs typeface="Lato"/>
              <a:sym typeface="Lato"/>
            </a:endParaRPr>
          </a:p>
        </p:txBody>
      </p:sp>
      <p:sp>
        <p:nvSpPr>
          <p:cNvPr id="510" name="Google Shape;510;p75"/>
          <p:cNvSpPr/>
          <p:nvPr/>
        </p:nvSpPr>
        <p:spPr>
          <a:xfrm>
            <a:off x="618125" y="3193425"/>
            <a:ext cx="1968300" cy="995700"/>
          </a:xfrm>
          <a:prstGeom prst="roundRect">
            <a:avLst>
              <a:gd fmla="val 16667" name="adj"/>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75"/>
          <p:cNvSpPr/>
          <p:nvPr/>
        </p:nvSpPr>
        <p:spPr>
          <a:xfrm>
            <a:off x="3463225" y="3193425"/>
            <a:ext cx="1968300" cy="995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75"/>
          <p:cNvSpPr/>
          <p:nvPr/>
        </p:nvSpPr>
        <p:spPr>
          <a:xfrm>
            <a:off x="6308325" y="3193425"/>
            <a:ext cx="1968300" cy="995700"/>
          </a:xfrm>
          <a:prstGeom prst="roundRect">
            <a:avLst>
              <a:gd fmla="val 16667" name="adj"/>
            </a:avLst>
          </a:prstGeom>
          <a:solidFill>
            <a:srgbClr val="F9CB9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75"/>
          <p:cNvSpPr txBox="1"/>
          <p:nvPr/>
        </p:nvSpPr>
        <p:spPr>
          <a:xfrm>
            <a:off x="995675" y="3502425"/>
            <a:ext cx="1213200" cy="377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a:latin typeface="Lato"/>
                <a:ea typeface="Lato"/>
                <a:cs typeface="Lato"/>
                <a:sym typeface="Lato"/>
              </a:rPr>
              <a:t>Stash</a:t>
            </a:r>
            <a:endParaRPr>
              <a:latin typeface="Lato"/>
              <a:ea typeface="Lato"/>
              <a:cs typeface="Lato"/>
              <a:sym typeface="Lato"/>
            </a:endParaRPr>
          </a:p>
        </p:txBody>
      </p:sp>
      <p:sp>
        <p:nvSpPr>
          <p:cNvPr id="514" name="Google Shape;514;p75"/>
          <p:cNvSpPr txBox="1"/>
          <p:nvPr/>
        </p:nvSpPr>
        <p:spPr>
          <a:xfrm>
            <a:off x="3852700" y="3502425"/>
            <a:ext cx="1213200" cy="377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a:latin typeface="Lato"/>
                <a:ea typeface="Lato"/>
                <a:cs typeface="Lato"/>
                <a:sym typeface="Lato"/>
              </a:rPr>
              <a:t>Controller</a:t>
            </a:r>
            <a:endParaRPr>
              <a:latin typeface="Lato"/>
              <a:ea typeface="Lato"/>
              <a:cs typeface="Lato"/>
              <a:sym typeface="Lato"/>
            </a:endParaRPr>
          </a:p>
        </p:txBody>
      </p:sp>
      <p:sp>
        <p:nvSpPr>
          <p:cNvPr id="515" name="Google Shape;515;p75"/>
          <p:cNvSpPr txBox="1"/>
          <p:nvPr/>
        </p:nvSpPr>
        <p:spPr>
          <a:xfrm>
            <a:off x="6685875" y="3502425"/>
            <a:ext cx="1213200" cy="377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a:latin typeface="Lato"/>
                <a:ea typeface="Lato"/>
                <a:cs typeface="Lato"/>
                <a:sym typeface="Lato"/>
              </a:rPr>
              <a:t>Session</a:t>
            </a:r>
            <a:endParaRPr>
              <a:latin typeface="Lato"/>
              <a:ea typeface="Lato"/>
              <a:cs typeface="Lato"/>
              <a:sym typeface="Lato"/>
            </a:endParaRPr>
          </a:p>
        </p:txBody>
      </p:sp>
      <p:cxnSp>
        <p:nvCxnSpPr>
          <p:cNvPr id="516" name="Google Shape;516;p75"/>
          <p:cNvCxnSpPr>
            <a:stCxn id="510" idx="3"/>
            <a:endCxn id="511" idx="1"/>
          </p:cNvCxnSpPr>
          <p:nvPr/>
        </p:nvCxnSpPr>
        <p:spPr>
          <a:xfrm>
            <a:off x="2586425" y="3691275"/>
            <a:ext cx="876900" cy="0"/>
          </a:xfrm>
          <a:prstGeom prst="straightConnector1">
            <a:avLst/>
          </a:prstGeom>
          <a:noFill/>
          <a:ln cap="flat" cmpd="sng" w="76200">
            <a:solidFill>
              <a:srgbClr val="9FC5E8"/>
            </a:solidFill>
            <a:prstDash val="solid"/>
            <a:round/>
            <a:headEnd len="med" w="med" type="none"/>
            <a:tailEnd len="med" w="med" type="stealth"/>
          </a:ln>
        </p:spPr>
      </p:cxnSp>
      <p:cxnSp>
        <p:nvCxnSpPr>
          <p:cNvPr id="517" name="Google Shape;517;p75"/>
          <p:cNvCxnSpPr>
            <a:stCxn id="511" idx="3"/>
            <a:endCxn id="512" idx="1"/>
          </p:cNvCxnSpPr>
          <p:nvPr/>
        </p:nvCxnSpPr>
        <p:spPr>
          <a:xfrm>
            <a:off x="5431525" y="3691275"/>
            <a:ext cx="876900" cy="0"/>
          </a:xfrm>
          <a:prstGeom prst="straightConnector1">
            <a:avLst/>
          </a:prstGeom>
          <a:noFill/>
          <a:ln cap="flat" cmpd="sng" w="76200">
            <a:solidFill>
              <a:schemeClr val="lt2"/>
            </a:solidFill>
            <a:prstDash val="solid"/>
            <a:round/>
            <a:headEnd len="med" w="med" type="none"/>
            <a:tailEnd len="med" w="med" type="stealth"/>
          </a:ln>
        </p:spPr>
      </p:cxnSp>
      <p:sp>
        <p:nvSpPr>
          <p:cNvPr id="518" name="Google Shape;518;p75"/>
          <p:cNvSpPr txBox="1"/>
          <p:nvPr/>
        </p:nvSpPr>
        <p:spPr>
          <a:xfrm>
            <a:off x="739475" y="4258975"/>
            <a:ext cx="1725600" cy="53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9FC5E8"/>
                </a:solidFill>
                <a:latin typeface="Lato"/>
                <a:ea typeface="Lato"/>
                <a:cs typeface="Lato"/>
                <a:sym typeface="Lato"/>
              </a:rPr>
              <a:t>Bonding</a:t>
            </a:r>
            <a:endParaRPr>
              <a:solidFill>
                <a:srgbClr val="9FC5E8"/>
              </a:solidFill>
              <a:latin typeface="Lato"/>
              <a:ea typeface="Lato"/>
              <a:cs typeface="Lato"/>
              <a:sym typeface="Lato"/>
            </a:endParaRPr>
          </a:p>
          <a:p>
            <a:pPr indent="0" lvl="0" marL="0" rtl="0" algn="l">
              <a:spcBef>
                <a:spcPts val="0"/>
              </a:spcBef>
              <a:spcAft>
                <a:spcPts val="0"/>
              </a:spcAft>
              <a:buNone/>
            </a:pPr>
            <a:r>
              <a:rPr lang="en-GB">
                <a:solidFill>
                  <a:srgbClr val="9FC5E8"/>
                </a:solidFill>
                <a:latin typeface="Lato"/>
                <a:ea typeface="Lato"/>
                <a:cs typeface="Lato"/>
                <a:sym typeface="Lato"/>
              </a:rPr>
              <a:t>Holds funds</a:t>
            </a:r>
            <a:endParaRPr>
              <a:solidFill>
                <a:srgbClr val="9FC5E8"/>
              </a:solidFill>
              <a:latin typeface="Lato"/>
              <a:ea typeface="Lato"/>
              <a:cs typeface="Lato"/>
              <a:sym typeface="Lato"/>
            </a:endParaRPr>
          </a:p>
        </p:txBody>
      </p:sp>
      <p:sp>
        <p:nvSpPr>
          <p:cNvPr id="519" name="Google Shape;519;p75"/>
          <p:cNvSpPr txBox="1"/>
          <p:nvPr/>
        </p:nvSpPr>
        <p:spPr>
          <a:xfrm>
            <a:off x="3596500" y="4258975"/>
            <a:ext cx="1725600" cy="53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lt2"/>
                </a:solidFill>
                <a:latin typeface="Lato"/>
                <a:ea typeface="Lato"/>
                <a:cs typeface="Lato"/>
                <a:sym typeface="Lato"/>
              </a:rPr>
              <a:t>Sets preferences</a:t>
            </a:r>
            <a:endParaRPr>
              <a:solidFill>
                <a:schemeClr val="lt2"/>
              </a:solidFill>
              <a:latin typeface="Lato"/>
              <a:ea typeface="Lato"/>
              <a:cs typeface="Lato"/>
              <a:sym typeface="Lato"/>
            </a:endParaRPr>
          </a:p>
          <a:p>
            <a:pPr indent="0" lvl="0" marL="0" rtl="0" algn="l">
              <a:spcBef>
                <a:spcPts val="0"/>
              </a:spcBef>
              <a:spcAft>
                <a:spcPts val="0"/>
              </a:spcAft>
              <a:buNone/>
            </a:pPr>
            <a:r>
              <a:rPr lang="en-GB">
                <a:solidFill>
                  <a:schemeClr val="lt2"/>
                </a:solidFill>
                <a:latin typeface="Lato"/>
                <a:ea typeface="Lato"/>
                <a:cs typeface="Lato"/>
                <a:sym typeface="Lato"/>
              </a:rPr>
              <a:t>Sets staking mode</a:t>
            </a:r>
            <a:endParaRPr>
              <a:solidFill>
                <a:schemeClr val="lt2"/>
              </a:solidFill>
              <a:latin typeface="Lato"/>
              <a:ea typeface="Lato"/>
              <a:cs typeface="Lato"/>
              <a:sym typeface="Lato"/>
            </a:endParaRPr>
          </a:p>
        </p:txBody>
      </p:sp>
      <p:sp>
        <p:nvSpPr>
          <p:cNvPr id="520" name="Google Shape;520;p75"/>
          <p:cNvSpPr txBox="1"/>
          <p:nvPr/>
        </p:nvSpPr>
        <p:spPr>
          <a:xfrm>
            <a:off x="6429675" y="4258975"/>
            <a:ext cx="1725600" cy="53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accent4"/>
                </a:solidFill>
                <a:latin typeface="Lato"/>
                <a:ea typeface="Lato"/>
                <a:cs typeface="Lato"/>
                <a:sym typeface="Lato"/>
              </a:rPr>
              <a:t>Author blocks</a:t>
            </a:r>
            <a:endParaRPr>
              <a:solidFill>
                <a:schemeClr val="accent4"/>
              </a:solidFill>
              <a:latin typeface="Lato"/>
              <a:ea typeface="Lato"/>
              <a:cs typeface="Lato"/>
              <a:sym typeface="Lato"/>
            </a:endParaRPr>
          </a:p>
          <a:p>
            <a:pPr indent="0" lvl="0" marL="0" rtl="0" algn="l">
              <a:spcBef>
                <a:spcPts val="0"/>
              </a:spcBef>
              <a:spcAft>
                <a:spcPts val="0"/>
              </a:spcAft>
              <a:buNone/>
            </a:pPr>
            <a:r>
              <a:rPr lang="en-GB">
                <a:solidFill>
                  <a:schemeClr val="accent4"/>
                </a:solidFill>
                <a:latin typeface="Lato"/>
                <a:ea typeface="Lato"/>
                <a:cs typeface="Lato"/>
                <a:sym typeface="Lato"/>
              </a:rPr>
              <a:t>Finalize chains</a:t>
            </a:r>
            <a:endParaRPr>
              <a:solidFill>
                <a:schemeClr val="accent4"/>
              </a:solidFill>
              <a:latin typeface="Lato"/>
              <a:ea typeface="Lato"/>
              <a:cs typeface="Lato"/>
              <a:sym typeface="Lato"/>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4" name="Shape 524"/>
        <p:cNvGrpSpPr/>
        <p:nvPr/>
      </p:nvGrpSpPr>
      <p:grpSpPr>
        <a:xfrm>
          <a:off x="0" y="0"/>
          <a:ext cx="0" cy="0"/>
          <a:chOff x="0" y="0"/>
          <a:chExt cx="0" cy="0"/>
        </a:xfrm>
      </p:grpSpPr>
      <p:sp>
        <p:nvSpPr>
          <p:cNvPr id="525" name="Google Shape;525;p76"/>
          <p:cNvSpPr txBox="1"/>
          <p:nvPr/>
        </p:nvSpPr>
        <p:spPr>
          <a:xfrm>
            <a:off x="310296" y="256980"/>
            <a:ext cx="3542400" cy="69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rgbClr val="EEEEEE"/>
                </a:solidFill>
                <a:latin typeface="Montserrat SemiBold"/>
                <a:ea typeface="Montserrat SemiBold"/>
                <a:cs typeface="Montserrat SemiBold"/>
                <a:sym typeface="Montserrat SemiBold"/>
              </a:rPr>
              <a:t>HSMs</a:t>
            </a:r>
            <a:endParaRPr sz="1800">
              <a:solidFill>
                <a:srgbClr val="EEEEEE"/>
              </a:solidFill>
              <a:latin typeface="Montserrat SemiBold"/>
              <a:ea typeface="Montserrat SemiBold"/>
              <a:cs typeface="Montserrat SemiBold"/>
              <a:sym typeface="Montserrat SemiBold"/>
            </a:endParaRPr>
          </a:p>
        </p:txBody>
      </p:sp>
      <p:sp>
        <p:nvSpPr>
          <p:cNvPr id="526" name="Google Shape;526;p76"/>
          <p:cNvSpPr txBox="1"/>
          <p:nvPr/>
        </p:nvSpPr>
        <p:spPr>
          <a:xfrm>
            <a:off x="464700" y="1029175"/>
            <a:ext cx="8262900" cy="37608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rgbClr val="EEEEEE"/>
              </a:buClr>
              <a:buSzPts val="1800"/>
              <a:buFont typeface="Lato"/>
              <a:buChar char="-"/>
            </a:pPr>
            <a:r>
              <a:rPr lang="en-GB" sz="1800">
                <a:solidFill>
                  <a:srgbClr val="EEEEEE"/>
                </a:solidFill>
                <a:latin typeface="Lato"/>
                <a:ea typeface="Lato"/>
                <a:cs typeface="Lato"/>
                <a:sym typeface="Lato"/>
              </a:rPr>
              <a:t>A tamper-proof, secure element that is never exposed to the file system of your machine </a:t>
            </a:r>
            <a:r>
              <a:rPr lang="en-GB" sz="1800">
                <a:solidFill>
                  <a:srgbClr val="EEEEEE"/>
                </a:solidFill>
                <a:latin typeface="Lato"/>
                <a:ea typeface="Lato"/>
                <a:cs typeface="Lato"/>
                <a:sym typeface="Lato"/>
              </a:rPr>
              <a:t>d</a:t>
            </a:r>
            <a:r>
              <a:rPr lang="en-GB" sz="1800">
                <a:solidFill>
                  <a:srgbClr val="EEEEEE"/>
                </a:solidFill>
                <a:latin typeface="Lato"/>
                <a:ea typeface="Lato"/>
                <a:cs typeface="Lato"/>
                <a:sym typeface="Lato"/>
              </a:rPr>
              <a:t>uring signing.</a:t>
            </a:r>
            <a:endParaRPr sz="1800">
              <a:solidFill>
                <a:srgbClr val="EEEEEE"/>
              </a:solidFill>
              <a:latin typeface="Lato"/>
              <a:ea typeface="Lato"/>
              <a:cs typeface="Lato"/>
              <a:sym typeface="Lato"/>
            </a:endParaRPr>
          </a:p>
          <a:p>
            <a:pPr indent="0" lvl="0" marL="457200" rtl="0" algn="l">
              <a:spcBef>
                <a:spcPts val="0"/>
              </a:spcBef>
              <a:spcAft>
                <a:spcPts val="0"/>
              </a:spcAft>
              <a:buNone/>
            </a:pPr>
            <a:r>
              <a:t/>
            </a:r>
            <a:endParaRPr sz="1800">
              <a:solidFill>
                <a:srgbClr val="EEEEEE"/>
              </a:solidFill>
              <a:latin typeface="Lato"/>
              <a:ea typeface="Lato"/>
              <a:cs typeface="Lato"/>
              <a:sym typeface="Lato"/>
            </a:endParaRPr>
          </a:p>
          <a:p>
            <a:pPr indent="-342900" lvl="0" marL="457200" rtl="0" algn="l">
              <a:spcBef>
                <a:spcPts val="0"/>
              </a:spcBef>
              <a:spcAft>
                <a:spcPts val="0"/>
              </a:spcAft>
              <a:buClr>
                <a:srgbClr val="EEEEEE"/>
              </a:buClr>
              <a:buSzPts val="1800"/>
              <a:buFont typeface="Lato"/>
              <a:buChar char="-"/>
            </a:pPr>
            <a:r>
              <a:rPr lang="en-GB" sz="1800">
                <a:solidFill>
                  <a:srgbClr val="EEEEEE"/>
                </a:solidFill>
                <a:latin typeface="Lato"/>
                <a:ea typeface="Lato"/>
                <a:cs typeface="Lato"/>
                <a:sym typeface="Lato"/>
              </a:rPr>
              <a:t>Makes it very hard for attackers to extract the private key.</a:t>
            </a:r>
            <a:endParaRPr sz="1800">
              <a:solidFill>
                <a:srgbClr val="EEEEEE"/>
              </a:solidFill>
              <a:latin typeface="Lato"/>
              <a:ea typeface="Lato"/>
              <a:cs typeface="Lato"/>
              <a:sym typeface="Lato"/>
            </a:endParaRPr>
          </a:p>
          <a:p>
            <a:pPr indent="0" lvl="0" marL="0" rtl="0" algn="l">
              <a:spcBef>
                <a:spcPts val="0"/>
              </a:spcBef>
              <a:spcAft>
                <a:spcPts val="0"/>
              </a:spcAft>
              <a:buNone/>
            </a:pPr>
            <a:r>
              <a:t/>
            </a:r>
            <a:endParaRPr sz="1800">
              <a:solidFill>
                <a:srgbClr val="EEEEEE"/>
              </a:solidFill>
              <a:latin typeface="Lato"/>
              <a:ea typeface="Lato"/>
              <a:cs typeface="Lato"/>
              <a:sym typeface="Lato"/>
            </a:endParaRPr>
          </a:p>
          <a:p>
            <a:pPr indent="-342900" lvl="0" marL="457200" rtl="0" algn="l">
              <a:spcBef>
                <a:spcPts val="0"/>
              </a:spcBef>
              <a:spcAft>
                <a:spcPts val="0"/>
              </a:spcAft>
              <a:buClr>
                <a:srgbClr val="EEEEEE"/>
              </a:buClr>
              <a:buSzPts val="1800"/>
              <a:buFont typeface="Lato"/>
              <a:buChar char="-"/>
            </a:pPr>
            <a:r>
              <a:rPr lang="en-GB" sz="1800">
                <a:solidFill>
                  <a:srgbClr val="EEEEEE"/>
                </a:solidFill>
                <a:latin typeface="Lato"/>
                <a:ea typeface="Lato"/>
                <a:cs typeface="Lato"/>
                <a:sym typeface="Lato"/>
              </a:rPr>
              <a:t>Two examples:</a:t>
            </a:r>
            <a:endParaRPr sz="1800">
              <a:solidFill>
                <a:srgbClr val="EEEEEE"/>
              </a:solidFill>
              <a:latin typeface="Lato"/>
              <a:ea typeface="Lato"/>
              <a:cs typeface="Lato"/>
              <a:sym typeface="Lato"/>
            </a:endParaRPr>
          </a:p>
          <a:p>
            <a:pPr indent="-342900" lvl="1" marL="914400" rtl="0" algn="l">
              <a:spcBef>
                <a:spcPts val="0"/>
              </a:spcBef>
              <a:spcAft>
                <a:spcPts val="0"/>
              </a:spcAft>
              <a:buClr>
                <a:srgbClr val="EEEEEE"/>
              </a:buClr>
              <a:buSzPts val="1800"/>
              <a:buFont typeface="Lato"/>
              <a:buChar char="-"/>
            </a:pPr>
            <a:r>
              <a:rPr lang="en-GB" sz="1800">
                <a:solidFill>
                  <a:srgbClr val="EEEEEE"/>
                </a:solidFill>
                <a:latin typeface="Lato"/>
                <a:ea typeface="Lato"/>
                <a:cs typeface="Lato"/>
                <a:sym typeface="Lato"/>
              </a:rPr>
              <a:t>YubiHSM2 (Ed25519 support)</a:t>
            </a:r>
            <a:endParaRPr sz="1800">
              <a:solidFill>
                <a:srgbClr val="EEEEEE"/>
              </a:solidFill>
              <a:latin typeface="Lato"/>
              <a:ea typeface="Lato"/>
              <a:cs typeface="Lato"/>
              <a:sym typeface="Lato"/>
            </a:endParaRPr>
          </a:p>
          <a:p>
            <a:pPr indent="-342900" lvl="1" marL="914400" rtl="0" algn="l">
              <a:spcBef>
                <a:spcPts val="0"/>
              </a:spcBef>
              <a:spcAft>
                <a:spcPts val="0"/>
              </a:spcAft>
              <a:buClr>
                <a:srgbClr val="EEEEEE"/>
              </a:buClr>
              <a:buSzPts val="1800"/>
              <a:buFont typeface="Lato"/>
              <a:buChar char="-"/>
            </a:pPr>
            <a:r>
              <a:rPr lang="en-GB" sz="1800">
                <a:solidFill>
                  <a:srgbClr val="EEEEEE"/>
                </a:solidFill>
                <a:latin typeface="Lato"/>
                <a:ea typeface="Lato"/>
                <a:cs typeface="Lato"/>
                <a:sym typeface="Lato"/>
              </a:rPr>
              <a:t>Ledger Nano S</a:t>
            </a:r>
            <a:endParaRPr sz="1800">
              <a:solidFill>
                <a:srgbClr val="EEEEEE"/>
              </a:solidFill>
              <a:latin typeface="Lato"/>
              <a:ea typeface="Lato"/>
              <a:cs typeface="Lato"/>
              <a:sym typeface="Lato"/>
            </a:endParaRPr>
          </a:p>
          <a:p>
            <a:pPr indent="0" lvl="0" marL="0" rtl="0" algn="l">
              <a:spcBef>
                <a:spcPts val="0"/>
              </a:spcBef>
              <a:spcAft>
                <a:spcPts val="0"/>
              </a:spcAft>
              <a:buNone/>
            </a:pPr>
            <a:r>
              <a:t/>
            </a:r>
            <a:endParaRPr sz="1800">
              <a:solidFill>
                <a:srgbClr val="EEEEEE"/>
              </a:solidFill>
              <a:latin typeface="Lato"/>
              <a:ea typeface="Lato"/>
              <a:cs typeface="Lato"/>
              <a:sym typeface="Lato"/>
            </a:endParaRPr>
          </a:p>
          <a:p>
            <a:pPr indent="0" lvl="0" marL="0" rtl="0" algn="l">
              <a:spcBef>
                <a:spcPts val="0"/>
              </a:spcBef>
              <a:spcAft>
                <a:spcPts val="0"/>
              </a:spcAft>
              <a:buNone/>
            </a:pPr>
            <a:r>
              <a:rPr lang="en-GB" sz="1800">
                <a:solidFill>
                  <a:srgbClr val="E6007A"/>
                </a:solidFill>
                <a:latin typeface="Lato"/>
                <a:ea typeface="Lato"/>
                <a:cs typeface="Lato"/>
                <a:sym typeface="Lato"/>
              </a:rPr>
              <a:t>Unfortunately neither of these </a:t>
            </a:r>
            <a:r>
              <a:rPr i="1" lang="en-GB" sz="1800">
                <a:solidFill>
                  <a:srgbClr val="E6007A"/>
                </a:solidFill>
                <a:latin typeface="Lato"/>
                <a:ea typeface="Lato"/>
                <a:cs typeface="Lato"/>
                <a:sym typeface="Lato"/>
              </a:rPr>
              <a:t>yet</a:t>
            </a:r>
            <a:r>
              <a:rPr lang="en-GB" sz="1800">
                <a:solidFill>
                  <a:srgbClr val="E6007A"/>
                </a:solidFill>
                <a:latin typeface="Lato"/>
                <a:ea typeface="Lato"/>
                <a:cs typeface="Lato"/>
                <a:sym typeface="Lato"/>
              </a:rPr>
              <a:t> support the SR25519 crypto required for BABE.</a:t>
            </a:r>
            <a:endParaRPr sz="1800">
              <a:solidFill>
                <a:srgbClr val="E6007A"/>
              </a:solidFill>
              <a:latin typeface="Lato"/>
              <a:ea typeface="Lato"/>
              <a:cs typeface="Lato"/>
              <a:sym typeface="Lato"/>
            </a:endParaRPr>
          </a:p>
          <a:p>
            <a:pPr indent="0" lvl="0" marL="0" rtl="0" algn="l">
              <a:spcBef>
                <a:spcPts val="0"/>
              </a:spcBef>
              <a:spcAft>
                <a:spcPts val="0"/>
              </a:spcAft>
              <a:buNone/>
            </a:pPr>
            <a:r>
              <a:t/>
            </a:r>
            <a:endParaRPr sz="1800">
              <a:solidFill>
                <a:srgbClr val="E6007A"/>
              </a:solidFill>
              <a:latin typeface="Lato"/>
              <a:ea typeface="Lato"/>
              <a:cs typeface="Lato"/>
              <a:sym typeface="Lato"/>
            </a:endParaRPr>
          </a:p>
          <a:p>
            <a:pPr indent="0" lvl="0" marL="0" rtl="0" algn="l">
              <a:spcBef>
                <a:spcPts val="0"/>
              </a:spcBef>
              <a:spcAft>
                <a:spcPts val="0"/>
              </a:spcAft>
              <a:buNone/>
            </a:pPr>
            <a:r>
              <a:rPr lang="en-GB" sz="1800" u="sng">
                <a:solidFill>
                  <a:schemeClr val="hlink"/>
                </a:solidFill>
                <a:latin typeface="Lato"/>
                <a:ea typeface="Lato"/>
                <a:cs typeface="Lato"/>
                <a:sym typeface="Lato"/>
                <a:hlinkClick r:id="rId3"/>
              </a:rPr>
              <a:t>But maybe there still might be a way? </a:t>
            </a:r>
            <a:r>
              <a:rPr lang="en-GB" sz="1800">
                <a:solidFill>
                  <a:srgbClr val="EEEEEE"/>
                </a:solidFill>
                <a:latin typeface="Lato"/>
                <a:ea typeface="Lato"/>
                <a:cs typeface="Lato"/>
                <a:sym typeface="Lato"/>
              </a:rPr>
              <a:t> (Hacky solution)</a:t>
            </a:r>
            <a:endParaRPr sz="1800">
              <a:solidFill>
                <a:srgbClr val="EEEEEE"/>
              </a:solidFill>
              <a:latin typeface="Lato"/>
              <a:ea typeface="Lato"/>
              <a:cs typeface="Lato"/>
              <a:sym typeface="La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172" name="Shape 172"/>
        <p:cNvGrpSpPr/>
        <p:nvPr/>
      </p:nvGrpSpPr>
      <p:grpSpPr>
        <a:xfrm>
          <a:off x="0" y="0"/>
          <a:ext cx="0" cy="0"/>
          <a:chOff x="0" y="0"/>
          <a:chExt cx="0" cy="0"/>
        </a:xfrm>
      </p:grpSpPr>
      <p:sp>
        <p:nvSpPr>
          <p:cNvPr id="173" name="Google Shape;173;p32"/>
          <p:cNvSpPr txBox="1"/>
          <p:nvPr>
            <p:ph type="ctrTitle"/>
          </p:nvPr>
        </p:nvSpPr>
        <p:spPr>
          <a:xfrm>
            <a:off x="2392800" y="1841400"/>
            <a:ext cx="4358400" cy="1460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What is Polkadot?</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0" name="Shape 530"/>
        <p:cNvGrpSpPr/>
        <p:nvPr/>
      </p:nvGrpSpPr>
      <p:grpSpPr>
        <a:xfrm>
          <a:off x="0" y="0"/>
          <a:ext cx="0" cy="0"/>
          <a:chOff x="0" y="0"/>
          <a:chExt cx="0" cy="0"/>
        </a:xfrm>
      </p:grpSpPr>
      <p:sp>
        <p:nvSpPr>
          <p:cNvPr id="531" name="Google Shape;531;p77"/>
          <p:cNvSpPr txBox="1"/>
          <p:nvPr/>
        </p:nvSpPr>
        <p:spPr>
          <a:xfrm>
            <a:off x="310296" y="256980"/>
            <a:ext cx="3542400" cy="69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rgbClr val="EEEEEE"/>
                </a:solidFill>
                <a:latin typeface="Montserrat SemiBold"/>
                <a:ea typeface="Montserrat SemiBold"/>
                <a:cs typeface="Montserrat SemiBold"/>
                <a:sym typeface="Montserrat SemiBold"/>
              </a:rPr>
              <a:t>HSMs</a:t>
            </a:r>
            <a:endParaRPr sz="1800">
              <a:solidFill>
                <a:srgbClr val="EEEEEE"/>
              </a:solidFill>
              <a:latin typeface="Montserrat SemiBold"/>
              <a:ea typeface="Montserrat SemiBold"/>
              <a:cs typeface="Montserrat SemiBold"/>
              <a:sym typeface="Montserrat SemiBold"/>
            </a:endParaRPr>
          </a:p>
        </p:txBody>
      </p:sp>
      <p:sp>
        <p:nvSpPr>
          <p:cNvPr id="532" name="Google Shape;532;p77"/>
          <p:cNvSpPr txBox="1"/>
          <p:nvPr/>
        </p:nvSpPr>
        <p:spPr>
          <a:xfrm>
            <a:off x="464700" y="1029175"/>
            <a:ext cx="8262900" cy="37608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rgbClr val="EEEEEE"/>
              </a:buClr>
              <a:buSzPts val="1400"/>
              <a:buFont typeface="Lato"/>
              <a:buChar char="-"/>
            </a:pPr>
            <a:r>
              <a:rPr lang="en-GB">
                <a:solidFill>
                  <a:srgbClr val="EEEEEE"/>
                </a:solidFill>
                <a:latin typeface="Lato"/>
                <a:ea typeface="Lato"/>
                <a:cs typeface="Lato"/>
                <a:sym typeface="Lato"/>
              </a:rPr>
              <a:t>A tamper-proof, secure element that is never exposed to the file system of your machine</a:t>
            </a:r>
            <a:endParaRPr>
              <a:solidFill>
                <a:srgbClr val="EEEEEE"/>
              </a:solidFill>
              <a:latin typeface="Lato"/>
              <a:ea typeface="Lato"/>
              <a:cs typeface="Lato"/>
              <a:sym typeface="Lato"/>
            </a:endParaRPr>
          </a:p>
          <a:p>
            <a:pPr indent="0" lvl="0" marL="457200" rtl="0" algn="l">
              <a:spcBef>
                <a:spcPts val="0"/>
              </a:spcBef>
              <a:spcAft>
                <a:spcPts val="0"/>
              </a:spcAft>
              <a:buNone/>
            </a:pPr>
            <a:r>
              <a:rPr lang="en-GB">
                <a:solidFill>
                  <a:srgbClr val="EEEEEE"/>
                </a:solidFill>
                <a:latin typeface="Lato"/>
                <a:ea typeface="Lato"/>
                <a:cs typeface="Lato"/>
                <a:sym typeface="Lato"/>
              </a:rPr>
              <a:t>during signing.</a:t>
            </a:r>
            <a:endParaRPr>
              <a:solidFill>
                <a:srgbClr val="EEEEEE"/>
              </a:solidFill>
              <a:latin typeface="Lato"/>
              <a:ea typeface="Lato"/>
              <a:cs typeface="Lato"/>
              <a:sym typeface="Lato"/>
            </a:endParaRPr>
          </a:p>
          <a:p>
            <a:pPr indent="0" lvl="0" marL="457200" rtl="0" algn="l">
              <a:spcBef>
                <a:spcPts val="0"/>
              </a:spcBef>
              <a:spcAft>
                <a:spcPts val="0"/>
              </a:spcAft>
              <a:buNone/>
            </a:pPr>
            <a:r>
              <a:t/>
            </a:r>
            <a:endParaRPr>
              <a:solidFill>
                <a:srgbClr val="EEEEEE"/>
              </a:solidFill>
              <a:latin typeface="Lato"/>
              <a:ea typeface="Lato"/>
              <a:cs typeface="Lato"/>
              <a:sym typeface="Lato"/>
            </a:endParaRPr>
          </a:p>
          <a:p>
            <a:pPr indent="-317500" lvl="0" marL="457200" rtl="0" algn="l">
              <a:spcBef>
                <a:spcPts val="0"/>
              </a:spcBef>
              <a:spcAft>
                <a:spcPts val="0"/>
              </a:spcAft>
              <a:buClr>
                <a:srgbClr val="EEEEEE"/>
              </a:buClr>
              <a:buSzPts val="1400"/>
              <a:buFont typeface="Lato"/>
              <a:buChar char="-"/>
            </a:pPr>
            <a:r>
              <a:rPr lang="en-GB">
                <a:solidFill>
                  <a:srgbClr val="EEEEEE"/>
                </a:solidFill>
                <a:latin typeface="Lato"/>
                <a:ea typeface="Lato"/>
                <a:cs typeface="Lato"/>
                <a:sym typeface="Lato"/>
              </a:rPr>
              <a:t>Makes it very hard for attackers to extract the private key.</a:t>
            </a:r>
            <a:endParaRPr>
              <a:solidFill>
                <a:srgbClr val="EEEEEE"/>
              </a:solidFill>
              <a:latin typeface="Lato"/>
              <a:ea typeface="Lato"/>
              <a:cs typeface="Lato"/>
              <a:sym typeface="Lato"/>
            </a:endParaRPr>
          </a:p>
          <a:p>
            <a:pPr indent="0" lvl="0" marL="0" rtl="0" algn="l">
              <a:spcBef>
                <a:spcPts val="0"/>
              </a:spcBef>
              <a:spcAft>
                <a:spcPts val="0"/>
              </a:spcAft>
              <a:buNone/>
            </a:pPr>
            <a:r>
              <a:t/>
            </a:r>
            <a:endParaRPr>
              <a:solidFill>
                <a:srgbClr val="EEEEEE"/>
              </a:solidFill>
              <a:latin typeface="Lato"/>
              <a:ea typeface="Lato"/>
              <a:cs typeface="Lato"/>
              <a:sym typeface="Lato"/>
            </a:endParaRPr>
          </a:p>
          <a:p>
            <a:pPr indent="-317500" lvl="0" marL="457200" rtl="0" algn="l">
              <a:spcBef>
                <a:spcPts val="0"/>
              </a:spcBef>
              <a:spcAft>
                <a:spcPts val="0"/>
              </a:spcAft>
              <a:buClr>
                <a:srgbClr val="EEEEEE"/>
              </a:buClr>
              <a:buSzPts val="1400"/>
              <a:buFont typeface="Lato"/>
              <a:buChar char="-"/>
            </a:pPr>
            <a:r>
              <a:rPr lang="en-GB">
                <a:solidFill>
                  <a:srgbClr val="EEEEEE"/>
                </a:solidFill>
                <a:latin typeface="Lato"/>
                <a:ea typeface="Lato"/>
                <a:cs typeface="Lato"/>
                <a:sym typeface="Lato"/>
              </a:rPr>
              <a:t>Two examples:</a:t>
            </a:r>
            <a:endParaRPr>
              <a:solidFill>
                <a:srgbClr val="EEEEEE"/>
              </a:solidFill>
              <a:latin typeface="Lato"/>
              <a:ea typeface="Lato"/>
              <a:cs typeface="Lato"/>
              <a:sym typeface="Lato"/>
            </a:endParaRPr>
          </a:p>
          <a:p>
            <a:pPr indent="-317500" lvl="1" marL="914400" rtl="0" algn="l">
              <a:spcBef>
                <a:spcPts val="0"/>
              </a:spcBef>
              <a:spcAft>
                <a:spcPts val="0"/>
              </a:spcAft>
              <a:buClr>
                <a:srgbClr val="EEEEEE"/>
              </a:buClr>
              <a:buSzPts val="1400"/>
              <a:buFont typeface="Lato"/>
              <a:buChar char="-"/>
            </a:pPr>
            <a:r>
              <a:rPr lang="en-GB">
                <a:solidFill>
                  <a:srgbClr val="EEEEEE"/>
                </a:solidFill>
                <a:latin typeface="Lato"/>
                <a:ea typeface="Lato"/>
                <a:cs typeface="Lato"/>
                <a:sym typeface="Lato"/>
              </a:rPr>
              <a:t>YubiHSM2 (Ed25519 support)</a:t>
            </a:r>
            <a:endParaRPr>
              <a:solidFill>
                <a:srgbClr val="EEEEEE"/>
              </a:solidFill>
              <a:latin typeface="Lato"/>
              <a:ea typeface="Lato"/>
              <a:cs typeface="Lato"/>
              <a:sym typeface="Lato"/>
            </a:endParaRPr>
          </a:p>
          <a:p>
            <a:pPr indent="-317500" lvl="1" marL="914400" rtl="0" algn="l">
              <a:spcBef>
                <a:spcPts val="0"/>
              </a:spcBef>
              <a:spcAft>
                <a:spcPts val="0"/>
              </a:spcAft>
              <a:buClr>
                <a:srgbClr val="EEEEEE"/>
              </a:buClr>
              <a:buSzPts val="1400"/>
              <a:buFont typeface="Lato"/>
              <a:buChar char="-"/>
            </a:pPr>
            <a:r>
              <a:rPr lang="en-GB">
                <a:solidFill>
                  <a:srgbClr val="EEEEEE"/>
                </a:solidFill>
                <a:latin typeface="Lato"/>
                <a:ea typeface="Lato"/>
                <a:cs typeface="Lato"/>
                <a:sym typeface="Lato"/>
              </a:rPr>
              <a:t>Ledger Nano S</a:t>
            </a:r>
            <a:endParaRPr>
              <a:solidFill>
                <a:srgbClr val="EEEEEE"/>
              </a:solidFill>
              <a:latin typeface="Lato"/>
              <a:ea typeface="Lato"/>
              <a:cs typeface="Lato"/>
              <a:sym typeface="Lato"/>
            </a:endParaRPr>
          </a:p>
          <a:p>
            <a:pPr indent="0" lvl="0" marL="0" rtl="0" algn="l">
              <a:spcBef>
                <a:spcPts val="0"/>
              </a:spcBef>
              <a:spcAft>
                <a:spcPts val="0"/>
              </a:spcAft>
              <a:buNone/>
            </a:pPr>
            <a:r>
              <a:t/>
            </a:r>
            <a:endParaRPr>
              <a:solidFill>
                <a:srgbClr val="EEEEEE"/>
              </a:solidFill>
              <a:latin typeface="Lato"/>
              <a:ea typeface="Lato"/>
              <a:cs typeface="Lato"/>
              <a:sym typeface="Lato"/>
            </a:endParaRPr>
          </a:p>
          <a:p>
            <a:pPr indent="0" lvl="0" marL="0" rtl="0" algn="l">
              <a:spcBef>
                <a:spcPts val="0"/>
              </a:spcBef>
              <a:spcAft>
                <a:spcPts val="0"/>
              </a:spcAft>
              <a:buNone/>
            </a:pPr>
            <a:r>
              <a:rPr lang="en-GB">
                <a:solidFill>
                  <a:srgbClr val="E6007A"/>
                </a:solidFill>
                <a:latin typeface="Lato"/>
                <a:ea typeface="Lato"/>
                <a:cs typeface="Lato"/>
                <a:sym typeface="Lato"/>
              </a:rPr>
              <a:t>Unfortunately neither of these </a:t>
            </a:r>
            <a:r>
              <a:rPr i="1" lang="en-GB">
                <a:solidFill>
                  <a:srgbClr val="E6007A"/>
                </a:solidFill>
                <a:latin typeface="Lato"/>
                <a:ea typeface="Lato"/>
                <a:cs typeface="Lato"/>
                <a:sym typeface="Lato"/>
              </a:rPr>
              <a:t>yet</a:t>
            </a:r>
            <a:r>
              <a:rPr lang="en-GB">
                <a:solidFill>
                  <a:srgbClr val="E6007A"/>
                </a:solidFill>
                <a:latin typeface="Lato"/>
                <a:ea typeface="Lato"/>
                <a:cs typeface="Lato"/>
                <a:sym typeface="Lato"/>
              </a:rPr>
              <a:t> support the SR25519 crypto required for BABE.</a:t>
            </a:r>
            <a:endParaRPr>
              <a:solidFill>
                <a:srgbClr val="E6007A"/>
              </a:solidFill>
              <a:latin typeface="Lato"/>
              <a:ea typeface="Lato"/>
              <a:cs typeface="Lato"/>
              <a:sym typeface="Lato"/>
            </a:endParaRPr>
          </a:p>
          <a:p>
            <a:pPr indent="0" lvl="0" marL="0" rtl="0" algn="l">
              <a:spcBef>
                <a:spcPts val="0"/>
              </a:spcBef>
              <a:spcAft>
                <a:spcPts val="0"/>
              </a:spcAft>
              <a:buNone/>
            </a:pPr>
            <a:r>
              <a:t/>
            </a:r>
            <a:endParaRPr>
              <a:solidFill>
                <a:srgbClr val="E6007A"/>
              </a:solidFill>
              <a:latin typeface="Lato"/>
              <a:ea typeface="Lato"/>
              <a:cs typeface="Lato"/>
              <a:sym typeface="Lato"/>
            </a:endParaRPr>
          </a:p>
          <a:p>
            <a:pPr indent="0" lvl="0" marL="0" rtl="0" algn="l">
              <a:spcBef>
                <a:spcPts val="0"/>
              </a:spcBef>
              <a:spcAft>
                <a:spcPts val="0"/>
              </a:spcAft>
              <a:buNone/>
            </a:pPr>
            <a:r>
              <a:rPr lang="en-GB" u="sng">
                <a:solidFill>
                  <a:schemeClr val="hlink"/>
                </a:solidFill>
                <a:latin typeface="Lato"/>
                <a:ea typeface="Lato"/>
                <a:cs typeface="Lato"/>
                <a:sym typeface="Lato"/>
                <a:hlinkClick r:id="rId3"/>
              </a:rPr>
              <a:t>But maybe there still might be a way? </a:t>
            </a:r>
            <a:r>
              <a:rPr lang="en-GB">
                <a:solidFill>
                  <a:srgbClr val="EEEEEE"/>
                </a:solidFill>
                <a:latin typeface="Lato"/>
                <a:ea typeface="Lato"/>
                <a:cs typeface="Lato"/>
                <a:sym typeface="Lato"/>
              </a:rPr>
              <a:t> (Hacky solution)</a:t>
            </a:r>
            <a:endParaRPr>
              <a:solidFill>
                <a:srgbClr val="EEEEEE"/>
              </a:solidFill>
              <a:latin typeface="Lato"/>
              <a:ea typeface="Lato"/>
              <a:cs typeface="Lato"/>
              <a:sym typeface="Lato"/>
            </a:endParaRPr>
          </a:p>
        </p:txBody>
      </p:sp>
      <p:pic>
        <p:nvPicPr>
          <p:cNvPr id="533" name="Google Shape;533;p77"/>
          <p:cNvPicPr preferRelativeResize="0"/>
          <p:nvPr/>
        </p:nvPicPr>
        <p:blipFill>
          <a:blip r:embed="rId4">
            <a:alphaModFix/>
          </a:blip>
          <a:stretch>
            <a:fillRect/>
          </a:stretch>
        </p:blipFill>
        <p:spPr>
          <a:xfrm>
            <a:off x="0" y="0"/>
            <a:ext cx="9144001" cy="5143500"/>
          </a:xfrm>
          <a:prstGeom prst="rect">
            <a:avLst/>
          </a:prstGeom>
          <a:noFill/>
          <a:ln>
            <a:noFill/>
          </a:ln>
        </p:spPr>
      </p:pic>
      <p:sp>
        <p:nvSpPr>
          <p:cNvPr id="534" name="Google Shape;534;p77"/>
          <p:cNvSpPr txBox="1"/>
          <p:nvPr/>
        </p:nvSpPr>
        <p:spPr>
          <a:xfrm>
            <a:off x="3047725" y="4383500"/>
            <a:ext cx="3542400" cy="47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8" name="Shape 538"/>
        <p:cNvGrpSpPr/>
        <p:nvPr/>
      </p:nvGrpSpPr>
      <p:grpSpPr>
        <a:xfrm>
          <a:off x="0" y="0"/>
          <a:ext cx="0" cy="0"/>
          <a:chOff x="0" y="0"/>
          <a:chExt cx="0" cy="0"/>
        </a:xfrm>
      </p:grpSpPr>
      <p:sp>
        <p:nvSpPr>
          <p:cNvPr id="539" name="Google Shape;539;p78"/>
          <p:cNvSpPr txBox="1"/>
          <p:nvPr/>
        </p:nvSpPr>
        <p:spPr>
          <a:xfrm>
            <a:off x="310296" y="256980"/>
            <a:ext cx="3542400" cy="69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rgbClr val="EEEEEE"/>
                </a:solidFill>
                <a:latin typeface="Montserrat SemiBold"/>
                <a:ea typeface="Montserrat SemiBold"/>
                <a:cs typeface="Montserrat SemiBold"/>
                <a:sym typeface="Montserrat SemiBold"/>
              </a:rPr>
              <a:t>HSMs</a:t>
            </a:r>
            <a:endParaRPr sz="1800">
              <a:solidFill>
                <a:srgbClr val="EEEEEE"/>
              </a:solidFill>
              <a:latin typeface="Montserrat SemiBold"/>
              <a:ea typeface="Montserrat SemiBold"/>
              <a:cs typeface="Montserrat SemiBold"/>
              <a:sym typeface="Montserrat SemiBold"/>
            </a:endParaRPr>
          </a:p>
        </p:txBody>
      </p:sp>
      <p:sp>
        <p:nvSpPr>
          <p:cNvPr id="540" name="Google Shape;540;p78"/>
          <p:cNvSpPr txBox="1"/>
          <p:nvPr/>
        </p:nvSpPr>
        <p:spPr>
          <a:xfrm>
            <a:off x="464700" y="1029175"/>
            <a:ext cx="8262900" cy="37608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rgbClr val="EEEEEE"/>
              </a:buClr>
              <a:buSzPts val="1400"/>
              <a:buFont typeface="Lato"/>
              <a:buChar char="-"/>
            </a:pPr>
            <a:r>
              <a:rPr lang="en-GB">
                <a:solidFill>
                  <a:srgbClr val="EEEEEE"/>
                </a:solidFill>
                <a:latin typeface="Lato"/>
                <a:ea typeface="Lato"/>
                <a:cs typeface="Lato"/>
                <a:sym typeface="Lato"/>
              </a:rPr>
              <a:t>A tamper-proof, secure element that is never exposed to the file system of your machine</a:t>
            </a:r>
            <a:endParaRPr>
              <a:solidFill>
                <a:srgbClr val="EEEEEE"/>
              </a:solidFill>
              <a:latin typeface="Lato"/>
              <a:ea typeface="Lato"/>
              <a:cs typeface="Lato"/>
              <a:sym typeface="Lato"/>
            </a:endParaRPr>
          </a:p>
          <a:p>
            <a:pPr indent="0" lvl="0" marL="457200" rtl="0" algn="l">
              <a:spcBef>
                <a:spcPts val="0"/>
              </a:spcBef>
              <a:spcAft>
                <a:spcPts val="0"/>
              </a:spcAft>
              <a:buNone/>
            </a:pPr>
            <a:r>
              <a:rPr lang="en-GB">
                <a:solidFill>
                  <a:srgbClr val="EEEEEE"/>
                </a:solidFill>
                <a:latin typeface="Lato"/>
                <a:ea typeface="Lato"/>
                <a:cs typeface="Lato"/>
                <a:sym typeface="Lato"/>
              </a:rPr>
              <a:t>during signing.</a:t>
            </a:r>
            <a:endParaRPr>
              <a:solidFill>
                <a:srgbClr val="EEEEEE"/>
              </a:solidFill>
              <a:latin typeface="Lato"/>
              <a:ea typeface="Lato"/>
              <a:cs typeface="Lato"/>
              <a:sym typeface="Lato"/>
            </a:endParaRPr>
          </a:p>
          <a:p>
            <a:pPr indent="0" lvl="0" marL="457200" rtl="0" algn="l">
              <a:spcBef>
                <a:spcPts val="0"/>
              </a:spcBef>
              <a:spcAft>
                <a:spcPts val="0"/>
              </a:spcAft>
              <a:buNone/>
            </a:pPr>
            <a:r>
              <a:t/>
            </a:r>
            <a:endParaRPr>
              <a:solidFill>
                <a:srgbClr val="EEEEEE"/>
              </a:solidFill>
              <a:latin typeface="Lato"/>
              <a:ea typeface="Lato"/>
              <a:cs typeface="Lato"/>
              <a:sym typeface="Lato"/>
            </a:endParaRPr>
          </a:p>
          <a:p>
            <a:pPr indent="-317500" lvl="0" marL="457200" rtl="0" algn="l">
              <a:spcBef>
                <a:spcPts val="0"/>
              </a:spcBef>
              <a:spcAft>
                <a:spcPts val="0"/>
              </a:spcAft>
              <a:buClr>
                <a:srgbClr val="EEEEEE"/>
              </a:buClr>
              <a:buSzPts val="1400"/>
              <a:buFont typeface="Lato"/>
              <a:buChar char="-"/>
            </a:pPr>
            <a:r>
              <a:rPr lang="en-GB">
                <a:solidFill>
                  <a:srgbClr val="EEEEEE"/>
                </a:solidFill>
                <a:latin typeface="Lato"/>
                <a:ea typeface="Lato"/>
                <a:cs typeface="Lato"/>
                <a:sym typeface="Lato"/>
              </a:rPr>
              <a:t>Makes it very hard for attackers to extract the private key.</a:t>
            </a:r>
            <a:endParaRPr>
              <a:solidFill>
                <a:srgbClr val="EEEEEE"/>
              </a:solidFill>
              <a:latin typeface="Lato"/>
              <a:ea typeface="Lato"/>
              <a:cs typeface="Lato"/>
              <a:sym typeface="Lato"/>
            </a:endParaRPr>
          </a:p>
          <a:p>
            <a:pPr indent="0" lvl="0" marL="0" rtl="0" algn="l">
              <a:spcBef>
                <a:spcPts val="0"/>
              </a:spcBef>
              <a:spcAft>
                <a:spcPts val="0"/>
              </a:spcAft>
              <a:buNone/>
            </a:pPr>
            <a:r>
              <a:t/>
            </a:r>
            <a:endParaRPr>
              <a:solidFill>
                <a:srgbClr val="EEEEEE"/>
              </a:solidFill>
              <a:latin typeface="Lato"/>
              <a:ea typeface="Lato"/>
              <a:cs typeface="Lato"/>
              <a:sym typeface="Lato"/>
            </a:endParaRPr>
          </a:p>
          <a:p>
            <a:pPr indent="-317500" lvl="0" marL="457200" rtl="0" algn="l">
              <a:spcBef>
                <a:spcPts val="0"/>
              </a:spcBef>
              <a:spcAft>
                <a:spcPts val="0"/>
              </a:spcAft>
              <a:buClr>
                <a:srgbClr val="EEEEEE"/>
              </a:buClr>
              <a:buSzPts val="1400"/>
              <a:buFont typeface="Lato"/>
              <a:buChar char="-"/>
            </a:pPr>
            <a:r>
              <a:rPr lang="en-GB">
                <a:solidFill>
                  <a:srgbClr val="EEEEEE"/>
                </a:solidFill>
                <a:latin typeface="Lato"/>
                <a:ea typeface="Lato"/>
                <a:cs typeface="Lato"/>
                <a:sym typeface="Lato"/>
              </a:rPr>
              <a:t>Two examples:</a:t>
            </a:r>
            <a:endParaRPr>
              <a:solidFill>
                <a:srgbClr val="EEEEEE"/>
              </a:solidFill>
              <a:latin typeface="Lato"/>
              <a:ea typeface="Lato"/>
              <a:cs typeface="Lato"/>
              <a:sym typeface="Lato"/>
            </a:endParaRPr>
          </a:p>
          <a:p>
            <a:pPr indent="-317500" lvl="1" marL="914400" rtl="0" algn="l">
              <a:spcBef>
                <a:spcPts val="0"/>
              </a:spcBef>
              <a:spcAft>
                <a:spcPts val="0"/>
              </a:spcAft>
              <a:buClr>
                <a:srgbClr val="EEEEEE"/>
              </a:buClr>
              <a:buSzPts val="1400"/>
              <a:buFont typeface="Lato"/>
              <a:buChar char="-"/>
            </a:pPr>
            <a:r>
              <a:rPr lang="en-GB">
                <a:solidFill>
                  <a:srgbClr val="EEEEEE"/>
                </a:solidFill>
                <a:latin typeface="Lato"/>
                <a:ea typeface="Lato"/>
                <a:cs typeface="Lato"/>
                <a:sym typeface="Lato"/>
              </a:rPr>
              <a:t>YubiHSM2 (Ed25519 support)</a:t>
            </a:r>
            <a:endParaRPr>
              <a:solidFill>
                <a:srgbClr val="EEEEEE"/>
              </a:solidFill>
              <a:latin typeface="Lato"/>
              <a:ea typeface="Lato"/>
              <a:cs typeface="Lato"/>
              <a:sym typeface="Lato"/>
            </a:endParaRPr>
          </a:p>
          <a:p>
            <a:pPr indent="-317500" lvl="1" marL="914400" rtl="0" algn="l">
              <a:spcBef>
                <a:spcPts val="0"/>
              </a:spcBef>
              <a:spcAft>
                <a:spcPts val="0"/>
              </a:spcAft>
              <a:buClr>
                <a:srgbClr val="EEEEEE"/>
              </a:buClr>
              <a:buSzPts val="1400"/>
              <a:buFont typeface="Lato"/>
              <a:buChar char="-"/>
            </a:pPr>
            <a:r>
              <a:rPr lang="en-GB">
                <a:solidFill>
                  <a:srgbClr val="EEEEEE"/>
                </a:solidFill>
                <a:latin typeface="Lato"/>
                <a:ea typeface="Lato"/>
                <a:cs typeface="Lato"/>
                <a:sym typeface="Lato"/>
              </a:rPr>
              <a:t>Ledger Nano S</a:t>
            </a:r>
            <a:endParaRPr>
              <a:solidFill>
                <a:srgbClr val="EEEEEE"/>
              </a:solidFill>
              <a:latin typeface="Lato"/>
              <a:ea typeface="Lato"/>
              <a:cs typeface="Lato"/>
              <a:sym typeface="Lato"/>
            </a:endParaRPr>
          </a:p>
          <a:p>
            <a:pPr indent="0" lvl="0" marL="0" rtl="0" algn="l">
              <a:spcBef>
                <a:spcPts val="0"/>
              </a:spcBef>
              <a:spcAft>
                <a:spcPts val="0"/>
              </a:spcAft>
              <a:buNone/>
            </a:pPr>
            <a:r>
              <a:t/>
            </a:r>
            <a:endParaRPr>
              <a:solidFill>
                <a:srgbClr val="EEEEEE"/>
              </a:solidFill>
              <a:latin typeface="Lato"/>
              <a:ea typeface="Lato"/>
              <a:cs typeface="Lato"/>
              <a:sym typeface="Lato"/>
            </a:endParaRPr>
          </a:p>
          <a:p>
            <a:pPr indent="0" lvl="0" marL="0" rtl="0" algn="l">
              <a:spcBef>
                <a:spcPts val="0"/>
              </a:spcBef>
              <a:spcAft>
                <a:spcPts val="0"/>
              </a:spcAft>
              <a:buNone/>
            </a:pPr>
            <a:r>
              <a:rPr lang="en-GB">
                <a:solidFill>
                  <a:srgbClr val="E6007A"/>
                </a:solidFill>
                <a:latin typeface="Lato"/>
                <a:ea typeface="Lato"/>
                <a:cs typeface="Lato"/>
                <a:sym typeface="Lato"/>
              </a:rPr>
              <a:t>Unfortunately neither of these </a:t>
            </a:r>
            <a:r>
              <a:rPr i="1" lang="en-GB">
                <a:solidFill>
                  <a:srgbClr val="E6007A"/>
                </a:solidFill>
                <a:latin typeface="Lato"/>
                <a:ea typeface="Lato"/>
                <a:cs typeface="Lato"/>
                <a:sym typeface="Lato"/>
              </a:rPr>
              <a:t>yet</a:t>
            </a:r>
            <a:r>
              <a:rPr lang="en-GB">
                <a:solidFill>
                  <a:srgbClr val="E6007A"/>
                </a:solidFill>
                <a:latin typeface="Lato"/>
                <a:ea typeface="Lato"/>
                <a:cs typeface="Lato"/>
                <a:sym typeface="Lato"/>
              </a:rPr>
              <a:t> support the SR25519 crypto required for BABE.</a:t>
            </a:r>
            <a:endParaRPr>
              <a:solidFill>
                <a:srgbClr val="E6007A"/>
              </a:solidFill>
              <a:latin typeface="Lato"/>
              <a:ea typeface="Lato"/>
              <a:cs typeface="Lato"/>
              <a:sym typeface="Lato"/>
            </a:endParaRPr>
          </a:p>
          <a:p>
            <a:pPr indent="0" lvl="0" marL="0" rtl="0" algn="l">
              <a:spcBef>
                <a:spcPts val="0"/>
              </a:spcBef>
              <a:spcAft>
                <a:spcPts val="0"/>
              </a:spcAft>
              <a:buNone/>
            </a:pPr>
            <a:r>
              <a:t/>
            </a:r>
            <a:endParaRPr>
              <a:solidFill>
                <a:srgbClr val="E6007A"/>
              </a:solidFill>
              <a:latin typeface="Lato"/>
              <a:ea typeface="Lato"/>
              <a:cs typeface="Lato"/>
              <a:sym typeface="Lato"/>
            </a:endParaRPr>
          </a:p>
          <a:p>
            <a:pPr indent="0" lvl="0" marL="0" rtl="0" algn="l">
              <a:spcBef>
                <a:spcPts val="0"/>
              </a:spcBef>
              <a:spcAft>
                <a:spcPts val="0"/>
              </a:spcAft>
              <a:buNone/>
            </a:pPr>
            <a:r>
              <a:rPr lang="en-GB" u="sng">
                <a:solidFill>
                  <a:schemeClr val="hlink"/>
                </a:solidFill>
                <a:latin typeface="Lato"/>
                <a:ea typeface="Lato"/>
                <a:cs typeface="Lato"/>
                <a:sym typeface="Lato"/>
                <a:hlinkClick r:id="rId3"/>
              </a:rPr>
              <a:t>But maybe there still might be a way? </a:t>
            </a:r>
            <a:r>
              <a:rPr lang="en-GB">
                <a:solidFill>
                  <a:srgbClr val="EEEEEE"/>
                </a:solidFill>
                <a:latin typeface="Lato"/>
                <a:ea typeface="Lato"/>
                <a:cs typeface="Lato"/>
                <a:sym typeface="Lato"/>
              </a:rPr>
              <a:t> (Hacky solution)</a:t>
            </a:r>
            <a:endParaRPr>
              <a:solidFill>
                <a:srgbClr val="EEEEEE"/>
              </a:solidFill>
              <a:latin typeface="Lato"/>
              <a:ea typeface="Lato"/>
              <a:cs typeface="Lato"/>
              <a:sym typeface="Lato"/>
            </a:endParaRPr>
          </a:p>
        </p:txBody>
      </p:sp>
      <p:pic>
        <p:nvPicPr>
          <p:cNvPr id="541" name="Google Shape;541;p78"/>
          <p:cNvPicPr preferRelativeResize="0"/>
          <p:nvPr/>
        </p:nvPicPr>
        <p:blipFill>
          <a:blip r:embed="rId4">
            <a:alphaModFix/>
          </a:blip>
          <a:stretch>
            <a:fillRect/>
          </a:stretch>
        </p:blipFill>
        <p:spPr>
          <a:xfrm>
            <a:off x="0" y="0"/>
            <a:ext cx="9144001" cy="5143500"/>
          </a:xfrm>
          <a:prstGeom prst="rect">
            <a:avLst/>
          </a:prstGeom>
          <a:noFill/>
          <a:ln>
            <a:noFill/>
          </a:ln>
        </p:spPr>
      </p:pic>
      <p:pic>
        <p:nvPicPr>
          <p:cNvPr id="542" name="Google Shape;542;p78"/>
          <p:cNvPicPr preferRelativeResize="0"/>
          <p:nvPr/>
        </p:nvPicPr>
        <p:blipFill>
          <a:blip r:embed="rId5">
            <a:alphaModFix/>
          </a:blip>
          <a:stretch>
            <a:fillRect/>
          </a:stretch>
        </p:blipFill>
        <p:spPr>
          <a:xfrm>
            <a:off x="715793" y="0"/>
            <a:ext cx="7712414" cy="5143499"/>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6" name="Shape 546"/>
        <p:cNvGrpSpPr/>
        <p:nvPr/>
      </p:nvGrpSpPr>
      <p:grpSpPr>
        <a:xfrm>
          <a:off x="0" y="0"/>
          <a:ext cx="0" cy="0"/>
          <a:chOff x="0" y="0"/>
          <a:chExt cx="0" cy="0"/>
        </a:xfrm>
      </p:grpSpPr>
      <p:sp>
        <p:nvSpPr>
          <p:cNvPr id="547" name="Google Shape;547;p79"/>
          <p:cNvSpPr txBox="1"/>
          <p:nvPr/>
        </p:nvSpPr>
        <p:spPr>
          <a:xfrm>
            <a:off x="310300" y="256975"/>
            <a:ext cx="3926400" cy="69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rgbClr val="EEEEEE"/>
                </a:solidFill>
                <a:latin typeface="Montserrat SemiBold"/>
                <a:ea typeface="Montserrat SemiBold"/>
                <a:cs typeface="Montserrat SemiBold"/>
                <a:sym typeface="Montserrat SemiBold"/>
              </a:rPr>
              <a:t>Layered Network Architecture</a:t>
            </a:r>
            <a:endParaRPr sz="1800">
              <a:solidFill>
                <a:srgbClr val="EEEEEE"/>
              </a:solidFill>
              <a:latin typeface="Montserrat SemiBold"/>
              <a:ea typeface="Montserrat SemiBold"/>
              <a:cs typeface="Montserrat SemiBold"/>
              <a:sym typeface="Montserrat SemiBold"/>
            </a:endParaRPr>
          </a:p>
        </p:txBody>
      </p:sp>
      <p:sp>
        <p:nvSpPr>
          <p:cNvPr id="548" name="Google Shape;548;p79"/>
          <p:cNvSpPr txBox="1"/>
          <p:nvPr/>
        </p:nvSpPr>
        <p:spPr>
          <a:xfrm>
            <a:off x="464700" y="1029175"/>
            <a:ext cx="8262900" cy="37608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rgbClr val="EEEEEE"/>
              </a:buClr>
              <a:buSzPts val="1800"/>
              <a:buFont typeface="Lato"/>
              <a:buChar char="-"/>
            </a:pPr>
            <a:r>
              <a:rPr lang="en-GB" sz="1800">
                <a:solidFill>
                  <a:srgbClr val="EEEEEE"/>
                </a:solidFill>
                <a:latin typeface="Lato"/>
                <a:ea typeface="Lato"/>
                <a:cs typeface="Lato"/>
                <a:sym typeface="Lato"/>
              </a:rPr>
              <a:t>Protects  against DDoS attacks.</a:t>
            </a:r>
            <a:endParaRPr sz="1800">
              <a:solidFill>
                <a:srgbClr val="EEEEEE"/>
              </a:solidFill>
              <a:latin typeface="Lato"/>
              <a:ea typeface="Lato"/>
              <a:cs typeface="Lato"/>
              <a:sym typeface="Lato"/>
            </a:endParaRPr>
          </a:p>
          <a:p>
            <a:pPr indent="0" lvl="0" marL="457200" rtl="0" algn="l">
              <a:spcBef>
                <a:spcPts val="0"/>
              </a:spcBef>
              <a:spcAft>
                <a:spcPts val="0"/>
              </a:spcAft>
              <a:buNone/>
            </a:pPr>
            <a:r>
              <a:t/>
            </a:r>
            <a:endParaRPr sz="1800">
              <a:solidFill>
                <a:srgbClr val="EEEEEE"/>
              </a:solidFill>
              <a:latin typeface="Lato"/>
              <a:ea typeface="Lato"/>
              <a:cs typeface="Lato"/>
              <a:sym typeface="Lato"/>
            </a:endParaRPr>
          </a:p>
          <a:p>
            <a:pPr indent="-342900" lvl="0" marL="457200" rtl="0" algn="l">
              <a:spcBef>
                <a:spcPts val="0"/>
              </a:spcBef>
              <a:spcAft>
                <a:spcPts val="0"/>
              </a:spcAft>
              <a:buClr>
                <a:srgbClr val="EEEEEE"/>
              </a:buClr>
              <a:buSzPts val="1800"/>
              <a:buFont typeface="Lato"/>
              <a:buChar char="-"/>
            </a:pPr>
            <a:r>
              <a:rPr lang="en-GB" sz="1800">
                <a:solidFill>
                  <a:srgbClr val="EEEEEE"/>
                </a:solidFill>
                <a:latin typeface="Lato"/>
                <a:ea typeface="Lato"/>
                <a:cs typeface="Lato"/>
                <a:sym typeface="Lato"/>
              </a:rPr>
              <a:t>Secures your validator in a VPN or behind a firewall.</a:t>
            </a:r>
            <a:endParaRPr sz="1800">
              <a:solidFill>
                <a:srgbClr val="EEEEEE"/>
              </a:solidFill>
              <a:latin typeface="Lato"/>
              <a:ea typeface="Lato"/>
              <a:cs typeface="Lato"/>
              <a:sym typeface="Lato"/>
            </a:endParaRPr>
          </a:p>
          <a:p>
            <a:pPr indent="0" lvl="0" marL="0" rtl="0" algn="l">
              <a:spcBef>
                <a:spcPts val="0"/>
              </a:spcBef>
              <a:spcAft>
                <a:spcPts val="0"/>
              </a:spcAft>
              <a:buNone/>
            </a:pPr>
            <a:r>
              <a:t/>
            </a:r>
            <a:endParaRPr sz="1800">
              <a:solidFill>
                <a:srgbClr val="EEEEEE"/>
              </a:solidFill>
              <a:latin typeface="Lato"/>
              <a:ea typeface="Lato"/>
              <a:cs typeface="Lato"/>
              <a:sym typeface="Lato"/>
            </a:endParaRPr>
          </a:p>
          <a:p>
            <a:pPr indent="-342900" lvl="0" marL="457200" rtl="0" algn="l">
              <a:spcBef>
                <a:spcPts val="0"/>
              </a:spcBef>
              <a:spcAft>
                <a:spcPts val="0"/>
              </a:spcAft>
              <a:buClr>
                <a:srgbClr val="EEEEEE"/>
              </a:buClr>
              <a:buSzPts val="1800"/>
              <a:buFont typeface="Lato"/>
              <a:buChar char="-"/>
            </a:pPr>
            <a:r>
              <a:rPr lang="en-GB" sz="1800">
                <a:solidFill>
                  <a:srgbClr val="EEEEEE"/>
                </a:solidFill>
                <a:latin typeface="Lato"/>
                <a:ea typeface="Lato"/>
                <a:cs typeface="Lato"/>
                <a:sym typeface="Lato"/>
              </a:rPr>
              <a:t>Operate</a:t>
            </a:r>
            <a:r>
              <a:rPr lang="en-GB" sz="1800">
                <a:solidFill>
                  <a:srgbClr val="EEEEEE"/>
                </a:solidFill>
                <a:latin typeface="Lato"/>
                <a:ea typeface="Lato"/>
                <a:cs typeface="Lato"/>
                <a:sym typeface="Lato"/>
              </a:rPr>
              <a:t> multiple public facing full nodes on cloud providers that act as the connection between your validator and outside network.</a:t>
            </a:r>
            <a:endParaRPr sz="1800">
              <a:solidFill>
                <a:srgbClr val="EEEEEE"/>
              </a:solidFill>
              <a:latin typeface="Lato"/>
              <a:ea typeface="Lato"/>
              <a:cs typeface="Lato"/>
              <a:sym typeface="Lato"/>
            </a:endParaRPr>
          </a:p>
          <a:p>
            <a:pPr indent="0" lvl="0" marL="0" rtl="0" algn="l">
              <a:spcBef>
                <a:spcPts val="0"/>
              </a:spcBef>
              <a:spcAft>
                <a:spcPts val="0"/>
              </a:spcAft>
              <a:buNone/>
            </a:pPr>
            <a:r>
              <a:t/>
            </a:r>
            <a:endParaRPr sz="1800">
              <a:solidFill>
                <a:srgbClr val="EEEEEE"/>
              </a:solidFill>
              <a:latin typeface="Lato"/>
              <a:ea typeface="Lato"/>
              <a:cs typeface="Lato"/>
              <a:sym typeface="Lato"/>
            </a:endParaRPr>
          </a:p>
          <a:p>
            <a:pPr indent="-342900" lvl="0" marL="457200" rtl="0" algn="l">
              <a:spcBef>
                <a:spcPts val="0"/>
              </a:spcBef>
              <a:spcAft>
                <a:spcPts val="0"/>
              </a:spcAft>
              <a:buClr>
                <a:srgbClr val="EEEEEE"/>
              </a:buClr>
              <a:buSzPts val="1800"/>
              <a:buFont typeface="Lato"/>
              <a:buChar char="-"/>
            </a:pPr>
            <a:r>
              <a:rPr lang="en-GB" sz="1800">
                <a:solidFill>
                  <a:srgbClr val="EEEEEE"/>
                </a:solidFill>
                <a:latin typeface="Lato"/>
                <a:ea typeface="Lato"/>
                <a:cs typeface="Lato"/>
                <a:sym typeface="Lato"/>
              </a:rPr>
              <a:t>Will also allow validators to connect to each other directly.</a:t>
            </a:r>
            <a:endParaRPr sz="1800">
              <a:solidFill>
                <a:srgbClr val="EEEEEE"/>
              </a:solidFill>
              <a:latin typeface="Lato"/>
              <a:ea typeface="Lato"/>
              <a:cs typeface="Lato"/>
              <a:sym typeface="Lato"/>
            </a:endParaRPr>
          </a:p>
          <a:p>
            <a:pPr indent="0" lvl="0" marL="0" rtl="0" algn="l">
              <a:spcBef>
                <a:spcPts val="0"/>
              </a:spcBef>
              <a:spcAft>
                <a:spcPts val="0"/>
              </a:spcAft>
              <a:buNone/>
            </a:pPr>
            <a:r>
              <a:t/>
            </a:r>
            <a:endParaRPr sz="1800">
              <a:solidFill>
                <a:srgbClr val="EEEEEE"/>
              </a:solidFill>
              <a:latin typeface="Lato"/>
              <a:ea typeface="Lato"/>
              <a:cs typeface="Lato"/>
              <a:sym typeface="Lato"/>
            </a:endParaRPr>
          </a:p>
          <a:p>
            <a:pPr indent="0" lvl="0" marL="0" rtl="0" algn="l">
              <a:spcBef>
                <a:spcPts val="0"/>
              </a:spcBef>
              <a:spcAft>
                <a:spcPts val="0"/>
              </a:spcAft>
              <a:buNone/>
            </a:pPr>
            <a:r>
              <a:t/>
            </a:r>
            <a:endParaRPr sz="1800">
              <a:solidFill>
                <a:srgbClr val="EEEEEE"/>
              </a:solidFill>
              <a:latin typeface="Lato"/>
              <a:ea typeface="Lato"/>
              <a:cs typeface="Lato"/>
              <a:sym typeface="Lato"/>
            </a:endParaRPr>
          </a:p>
          <a:p>
            <a:pPr indent="0" lvl="0" marL="0" rtl="0" algn="l">
              <a:spcBef>
                <a:spcPts val="0"/>
              </a:spcBef>
              <a:spcAft>
                <a:spcPts val="0"/>
              </a:spcAft>
              <a:buNone/>
            </a:pPr>
            <a:r>
              <a:rPr lang="en-GB" sz="1800">
                <a:solidFill>
                  <a:srgbClr val="E6007A"/>
                </a:solidFill>
                <a:latin typeface="Lato"/>
                <a:ea typeface="Lato"/>
                <a:cs typeface="Lato"/>
                <a:sym typeface="Lato"/>
              </a:rPr>
              <a:t>These are sometimes known as </a:t>
            </a:r>
            <a:r>
              <a:rPr b="1" lang="en-GB" sz="1800">
                <a:solidFill>
                  <a:srgbClr val="E6007A"/>
                </a:solidFill>
                <a:latin typeface="Lato"/>
                <a:ea typeface="Lato"/>
                <a:cs typeface="Lato"/>
                <a:sym typeface="Lato"/>
              </a:rPr>
              <a:t>sentry nodes</a:t>
            </a:r>
            <a:r>
              <a:rPr lang="en-GB" sz="1800">
                <a:solidFill>
                  <a:srgbClr val="E6007A"/>
                </a:solidFill>
                <a:latin typeface="Lato"/>
                <a:ea typeface="Lato"/>
                <a:cs typeface="Lato"/>
                <a:sym typeface="Lato"/>
              </a:rPr>
              <a:t>.</a:t>
            </a:r>
            <a:endParaRPr baseline="30000" sz="1800">
              <a:solidFill>
                <a:srgbClr val="E6007A"/>
              </a:solidFill>
              <a:latin typeface="Lato"/>
              <a:ea typeface="Lato"/>
              <a:cs typeface="Lato"/>
              <a:sym typeface="Lato"/>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2" name="Shape 552"/>
        <p:cNvGrpSpPr/>
        <p:nvPr/>
      </p:nvGrpSpPr>
      <p:grpSpPr>
        <a:xfrm>
          <a:off x="0" y="0"/>
          <a:ext cx="0" cy="0"/>
          <a:chOff x="0" y="0"/>
          <a:chExt cx="0" cy="0"/>
        </a:xfrm>
      </p:grpSpPr>
      <p:sp>
        <p:nvSpPr>
          <p:cNvPr id="553" name="Google Shape;553;p80"/>
          <p:cNvSpPr txBox="1"/>
          <p:nvPr/>
        </p:nvSpPr>
        <p:spPr>
          <a:xfrm>
            <a:off x="310300" y="256975"/>
            <a:ext cx="3926400" cy="69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rgbClr val="EEEEEE"/>
                </a:solidFill>
                <a:latin typeface="Montserrat SemiBold"/>
                <a:ea typeface="Montserrat SemiBold"/>
                <a:cs typeface="Montserrat SemiBold"/>
                <a:sym typeface="Montserrat SemiBold"/>
              </a:rPr>
              <a:t>Layered Network Architecture</a:t>
            </a:r>
            <a:endParaRPr sz="1800">
              <a:solidFill>
                <a:srgbClr val="EEEEEE"/>
              </a:solidFill>
              <a:latin typeface="Montserrat SemiBold"/>
              <a:ea typeface="Montserrat SemiBold"/>
              <a:cs typeface="Montserrat SemiBold"/>
              <a:sym typeface="Montserrat SemiBold"/>
            </a:endParaRPr>
          </a:p>
        </p:txBody>
      </p:sp>
      <p:sp>
        <p:nvSpPr>
          <p:cNvPr id="554" name="Google Shape;554;p80"/>
          <p:cNvSpPr/>
          <p:nvPr/>
        </p:nvSpPr>
        <p:spPr>
          <a:xfrm>
            <a:off x="1223325" y="2301463"/>
            <a:ext cx="862800" cy="862800"/>
          </a:xfrm>
          <a:prstGeom prst="smileyFace">
            <a:avLst>
              <a:gd fmla="val 4653" name="adj"/>
            </a:avLst>
          </a:prstGeom>
          <a:solidFill>
            <a:srgbClr val="E6007A"/>
          </a:solidFill>
          <a:ln cap="flat" cmpd="sng" w="9525">
            <a:solidFill>
              <a:srgbClr val="26262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80"/>
          <p:cNvSpPr/>
          <p:nvPr/>
        </p:nvSpPr>
        <p:spPr>
          <a:xfrm>
            <a:off x="637125" y="1781663"/>
            <a:ext cx="2035200" cy="2035200"/>
          </a:xfrm>
          <a:prstGeom prst="rect">
            <a:avLst/>
          </a:prstGeom>
          <a:noFill/>
          <a:ln cap="flat" cmpd="sng" w="38100">
            <a:solidFill>
              <a:srgbClr val="EEEEE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80"/>
          <p:cNvSpPr txBox="1"/>
          <p:nvPr/>
        </p:nvSpPr>
        <p:spPr>
          <a:xfrm>
            <a:off x="747675" y="1698638"/>
            <a:ext cx="1814100" cy="27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a:solidFill>
                  <a:srgbClr val="EEEEEE"/>
                </a:solidFill>
                <a:latin typeface="Lato"/>
                <a:ea typeface="Lato"/>
                <a:cs typeface="Lato"/>
                <a:sym typeface="Lato"/>
              </a:rPr>
              <a:t>Private Network</a:t>
            </a:r>
            <a:endParaRPr>
              <a:solidFill>
                <a:srgbClr val="EEEEEE"/>
              </a:solidFill>
              <a:latin typeface="Lato"/>
              <a:ea typeface="Lato"/>
              <a:cs typeface="Lato"/>
              <a:sym typeface="Lato"/>
            </a:endParaRPr>
          </a:p>
        </p:txBody>
      </p:sp>
      <p:sp>
        <p:nvSpPr>
          <p:cNvPr id="557" name="Google Shape;557;p80"/>
          <p:cNvSpPr txBox="1"/>
          <p:nvPr/>
        </p:nvSpPr>
        <p:spPr>
          <a:xfrm>
            <a:off x="1134825" y="3164263"/>
            <a:ext cx="1039800" cy="27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a:solidFill>
                  <a:srgbClr val="E6007A"/>
                </a:solidFill>
                <a:latin typeface="Lato"/>
                <a:ea typeface="Lato"/>
                <a:cs typeface="Lato"/>
                <a:sym typeface="Lato"/>
              </a:rPr>
              <a:t>Validator</a:t>
            </a:r>
            <a:endParaRPr>
              <a:solidFill>
                <a:srgbClr val="E6007A"/>
              </a:solidFill>
              <a:latin typeface="Lato"/>
              <a:ea typeface="Lato"/>
              <a:cs typeface="Lato"/>
              <a:sym typeface="Lato"/>
            </a:endParaRPr>
          </a:p>
        </p:txBody>
      </p:sp>
      <p:sp>
        <p:nvSpPr>
          <p:cNvPr id="558" name="Google Shape;558;p80"/>
          <p:cNvSpPr/>
          <p:nvPr/>
        </p:nvSpPr>
        <p:spPr>
          <a:xfrm>
            <a:off x="3703875" y="1781663"/>
            <a:ext cx="453600" cy="453600"/>
          </a:xfrm>
          <a:prstGeom prst="smileyFace">
            <a:avLst>
              <a:gd fmla="val 4653" name="adj"/>
            </a:avLst>
          </a:prstGeom>
          <a:solidFill>
            <a:srgbClr val="670D36"/>
          </a:solidFill>
          <a:ln cap="flat" cmpd="sng" w="9525">
            <a:solidFill>
              <a:srgbClr val="26262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80"/>
          <p:cNvSpPr/>
          <p:nvPr/>
        </p:nvSpPr>
        <p:spPr>
          <a:xfrm>
            <a:off x="4533900" y="2395463"/>
            <a:ext cx="453600" cy="453600"/>
          </a:xfrm>
          <a:prstGeom prst="smileyFace">
            <a:avLst>
              <a:gd fmla="val 4653" name="adj"/>
            </a:avLst>
          </a:prstGeom>
          <a:solidFill>
            <a:srgbClr val="670D36"/>
          </a:solidFill>
          <a:ln cap="flat" cmpd="sng" w="9525">
            <a:solidFill>
              <a:srgbClr val="26262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80"/>
          <p:cNvSpPr/>
          <p:nvPr/>
        </p:nvSpPr>
        <p:spPr>
          <a:xfrm>
            <a:off x="3703875" y="3263738"/>
            <a:ext cx="453600" cy="453600"/>
          </a:xfrm>
          <a:prstGeom prst="smileyFace">
            <a:avLst>
              <a:gd fmla="val 4653" name="adj"/>
            </a:avLst>
          </a:prstGeom>
          <a:solidFill>
            <a:srgbClr val="670D36"/>
          </a:solidFill>
          <a:ln cap="flat" cmpd="sng" w="9525">
            <a:solidFill>
              <a:srgbClr val="26262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80"/>
          <p:cNvSpPr/>
          <p:nvPr/>
        </p:nvSpPr>
        <p:spPr>
          <a:xfrm>
            <a:off x="6471650" y="1781663"/>
            <a:ext cx="2035200" cy="2035200"/>
          </a:xfrm>
          <a:prstGeom prst="ellipse">
            <a:avLst/>
          </a:prstGeom>
          <a:solidFill>
            <a:srgbClr val="EEEEE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80"/>
          <p:cNvSpPr txBox="1"/>
          <p:nvPr/>
        </p:nvSpPr>
        <p:spPr>
          <a:xfrm>
            <a:off x="6897500" y="2572463"/>
            <a:ext cx="1183500" cy="45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a:latin typeface="Lato"/>
                <a:ea typeface="Lato"/>
                <a:cs typeface="Lato"/>
                <a:sym typeface="Lato"/>
              </a:rPr>
              <a:t>Polkadot</a:t>
            </a:r>
            <a:endParaRPr>
              <a:latin typeface="Lato"/>
              <a:ea typeface="Lato"/>
              <a:cs typeface="Lato"/>
              <a:sym typeface="Lato"/>
            </a:endParaRPr>
          </a:p>
          <a:p>
            <a:pPr indent="0" lvl="0" marL="0" rtl="0" algn="ctr">
              <a:spcBef>
                <a:spcPts val="0"/>
              </a:spcBef>
              <a:spcAft>
                <a:spcPts val="0"/>
              </a:spcAft>
              <a:buNone/>
            </a:pPr>
            <a:r>
              <a:rPr lang="en-GB">
                <a:latin typeface="Lato"/>
                <a:ea typeface="Lato"/>
                <a:cs typeface="Lato"/>
                <a:sym typeface="Lato"/>
              </a:rPr>
              <a:t>(Public)</a:t>
            </a:r>
            <a:endParaRPr>
              <a:latin typeface="Lato"/>
              <a:ea typeface="Lato"/>
              <a:cs typeface="Lato"/>
              <a:sym typeface="Lato"/>
            </a:endParaRPr>
          </a:p>
        </p:txBody>
      </p:sp>
      <p:cxnSp>
        <p:nvCxnSpPr>
          <p:cNvPr id="563" name="Google Shape;563;p80"/>
          <p:cNvCxnSpPr>
            <a:endCxn id="558" idx="2"/>
          </p:cNvCxnSpPr>
          <p:nvPr/>
        </p:nvCxnSpPr>
        <p:spPr>
          <a:xfrm flipH="1" rot="10800000">
            <a:off x="2046975" y="2008463"/>
            <a:ext cx="1656900" cy="546000"/>
          </a:xfrm>
          <a:prstGeom prst="straightConnector1">
            <a:avLst/>
          </a:prstGeom>
          <a:noFill/>
          <a:ln cap="flat" cmpd="sng" w="19050">
            <a:solidFill>
              <a:srgbClr val="E6007A"/>
            </a:solidFill>
            <a:prstDash val="solid"/>
            <a:round/>
            <a:headEnd len="med" w="med" type="none"/>
            <a:tailEnd len="med" w="med" type="none"/>
          </a:ln>
        </p:spPr>
      </p:cxnSp>
      <p:cxnSp>
        <p:nvCxnSpPr>
          <p:cNvPr id="564" name="Google Shape;564;p80"/>
          <p:cNvCxnSpPr>
            <a:endCxn id="559" idx="2"/>
          </p:cNvCxnSpPr>
          <p:nvPr/>
        </p:nvCxnSpPr>
        <p:spPr>
          <a:xfrm flipH="1" rot="10800000">
            <a:off x="2091300" y="2622263"/>
            <a:ext cx="2442600" cy="132900"/>
          </a:xfrm>
          <a:prstGeom prst="straightConnector1">
            <a:avLst/>
          </a:prstGeom>
          <a:noFill/>
          <a:ln cap="flat" cmpd="sng" w="19050">
            <a:solidFill>
              <a:srgbClr val="E6007A"/>
            </a:solidFill>
            <a:prstDash val="solid"/>
            <a:round/>
            <a:headEnd len="med" w="med" type="none"/>
            <a:tailEnd len="med" w="med" type="none"/>
          </a:ln>
        </p:spPr>
      </p:cxnSp>
      <p:cxnSp>
        <p:nvCxnSpPr>
          <p:cNvPr id="565" name="Google Shape;565;p80"/>
          <p:cNvCxnSpPr>
            <a:endCxn id="560" idx="2"/>
          </p:cNvCxnSpPr>
          <p:nvPr/>
        </p:nvCxnSpPr>
        <p:spPr>
          <a:xfrm>
            <a:off x="2002875" y="2965238"/>
            <a:ext cx="1701000" cy="525300"/>
          </a:xfrm>
          <a:prstGeom prst="straightConnector1">
            <a:avLst/>
          </a:prstGeom>
          <a:noFill/>
          <a:ln cap="flat" cmpd="sng" w="19050">
            <a:solidFill>
              <a:srgbClr val="E6007A"/>
            </a:solidFill>
            <a:prstDash val="solid"/>
            <a:round/>
            <a:headEnd len="med" w="med" type="none"/>
            <a:tailEnd len="med" w="med" type="none"/>
          </a:ln>
        </p:spPr>
      </p:cxnSp>
      <p:cxnSp>
        <p:nvCxnSpPr>
          <p:cNvPr id="566" name="Google Shape;566;p80"/>
          <p:cNvCxnSpPr>
            <a:stCxn id="559" idx="6"/>
            <a:endCxn id="561" idx="2"/>
          </p:cNvCxnSpPr>
          <p:nvPr/>
        </p:nvCxnSpPr>
        <p:spPr>
          <a:xfrm>
            <a:off x="4987500" y="2622263"/>
            <a:ext cx="1484100" cy="177000"/>
          </a:xfrm>
          <a:prstGeom prst="straightConnector1">
            <a:avLst/>
          </a:prstGeom>
          <a:noFill/>
          <a:ln cap="flat" cmpd="sng" w="19050">
            <a:solidFill>
              <a:srgbClr val="670D36"/>
            </a:solidFill>
            <a:prstDash val="solid"/>
            <a:round/>
            <a:headEnd len="med" w="med" type="none"/>
            <a:tailEnd len="med" w="med" type="none"/>
          </a:ln>
        </p:spPr>
      </p:cxnSp>
      <p:cxnSp>
        <p:nvCxnSpPr>
          <p:cNvPr id="567" name="Google Shape;567;p80"/>
          <p:cNvCxnSpPr>
            <a:stCxn id="558" idx="5"/>
            <a:endCxn id="559" idx="1"/>
          </p:cNvCxnSpPr>
          <p:nvPr/>
        </p:nvCxnSpPr>
        <p:spPr>
          <a:xfrm>
            <a:off x="4091047" y="2168834"/>
            <a:ext cx="509400" cy="293100"/>
          </a:xfrm>
          <a:prstGeom prst="straightConnector1">
            <a:avLst/>
          </a:prstGeom>
          <a:noFill/>
          <a:ln cap="flat" cmpd="sng" w="19050">
            <a:solidFill>
              <a:srgbClr val="670D36"/>
            </a:solidFill>
            <a:prstDash val="solid"/>
            <a:round/>
            <a:headEnd len="med" w="med" type="none"/>
            <a:tailEnd len="med" w="med" type="none"/>
          </a:ln>
        </p:spPr>
      </p:cxnSp>
      <p:cxnSp>
        <p:nvCxnSpPr>
          <p:cNvPr id="568" name="Google Shape;568;p80"/>
          <p:cNvCxnSpPr>
            <a:stCxn id="560" idx="7"/>
            <a:endCxn id="559" idx="3"/>
          </p:cNvCxnSpPr>
          <p:nvPr/>
        </p:nvCxnSpPr>
        <p:spPr>
          <a:xfrm flipH="1" rot="10800000">
            <a:off x="4091047" y="2782666"/>
            <a:ext cx="509400" cy="547500"/>
          </a:xfrm>
          <a:prstGeom prst="straightConnector1">
            <a:avLst/>
          </a:prstGeom>
          <a:noFill/>
          <a:ln cap="flat" cmpd="sng" w="19050">
            <a:solidFill>
              <a:srgbClr val="670D36"/>
            </a:solidFill>
            <a:prstDash val="solid"/>
            <a:round/>
            <a:headEnd len="med" w="med" type="none"/>
            <a:tailEnd len="med" w="med" type="none"/>
          </a:ln>
        </p:spPr>
      </p:cxnSp>
      <p:cxnSp>
        <p:nvCxnSpPr>
          <p:cNvPr id="569" name="Google Shape;569;p80"/>
          <p:cNvCxnSpPr>
            <a:stCxn id="558" idx="6"/>
            <a:endCxn id="561" idx="1"/>
          </p:cNvCxnSpPr>
          <p:nvPr/>
        </p:nvCxnSpPr>
        <p:spPr>
          <a:xfrm>
            <a:off x="4157475" y="2008463"/>
            <a:ext cx="2612100" cy="71100"/>
          </a:xfrm>
          <a:prstGeom prst="straightConnector1">
            <a:avLst/>
          </a:prstGeom>
          <a:noFill/>
          <a:ln cap="flat" cmpd="sng" w="19050">
            <a:solidFill>
              <a:srgbClr val="670D36"/>
            </a:solidFill>
            <a:prstDash val="solid"/>
            <a:round/>
            <a:headEnd len="med" w="med" type="none"/>
            <a:tailEnd len="med" w="med" type="none"/>
          </a:ln>
        </p:spPr>
      </p:cxnSp>
      <p:cxnSp>
        <p:nvCxnSpPr>
          <p:cNvPr id="570" name="Google Shape;570;p80"/>
          <p:cNvCxnSpPr>
            <a:stCxn id="560" idx="6"/>
            <a:endCxn id="561" idx="3"/>
          </p:cNvCxnSpPr>
          <p:nvPr/>
        </p:nvCxnSpPr>
        <p:spPr>
          <a:xfrm>
            <a:off x="4157475" y="3490538"/>
            <a:ext cx="2612100" cy="28200"/>
          </a:xfrm>
          <a:prstGeom prst="straightConnector1">
            <a:avLst/>
          </a:prstGeom>
          <a:noFill/>
          <a:ln cap="flat" cmpd="sng" w="19050">
            <a:solidFill>
              <a:srgbClr val="670D36"/>
            </a:solidFill>
            <a:prstDash val="solid"/>
            <a:round/>
            <a:headEnd len="med" w="med" type="none"/>
            <a:tailEnd len="med" w="med" type="none"/>
          </a:ln>
        </p:spPr>
      </p:cxnSp>
      <p:sp>
        <p:nvSpPr>
          <p:cNvPr id="571" name="Google Shape;571;p80"/>
          <p:cNvSpPr txBox="1"/>
          <p:nvPr/>
        </p:nvSpPr>
        <p:spPr>
          <a:xfrm>
            <a:off x="4165350" y="3566463"/>
            <a:ext cx="1239000" cy="4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670D36"/>
                </a:solidFill>
                <a:latin typeface="Lato"/>
                <a:ea typeface="Lato"/>
                <a:cs typeface="Lato"/>
                <a:sym typeface="Lato"/>
              </a:rPr>
              <a:t>Sentry Nodes</a:t>
            </a:r>
            <a:endParaRPr>
              <a:solidFill>
                <a:srgbClr val="670D36"/>
              </a:solidFill>
              <a:latin typeface="Lato"/>
              <a:ea typeface="Lato"/>
              <a:cs typeface="Lato"/>
              <a:sym typeface="Lato"/>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5" name="Shape 575"/>
        <p:cNvGrpSpPr/>
        <p:nvPr/>
      </p:nvGrpSpPr>
      <p:grpSpPr>
        <a:xfrm>
          <a:off x="0" y="0"/>
          <a:ext cx="0" cy="0"/>
          <a:chOff x="0" y="0"/>
          <a:chExt cx="0" cy="0"/>
        </a:xfrm>
      </p:grpSpPr>
      <p:sp>
        <p:nvSpPr>
          <p:cNvPr id="576" name="Google Shape;576;p81"/>
          <p:cNvSpPr txBox="1"/>
          <p:nvPr/>
        </p:nvSpPr>
        <p:spPr>
          <a:xfrm>
            <a:off x="310300" y="256975"/>
            <a:ext cx="3926400" cy="69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rgbClr val="EEEEEE"/>
                </a:solidFill>
                <a:latin typeface="Montserrat SemiBold"/>
                <a:ea typeface="Montserrat SemiBold"/>
                <a:cs typeface="Montserrat SemiBold"/>
                <a:sym typeface="Montserrat SemiBold"/>
              </a:rPr>
              <a:t>Layered Network Architecture</a:t>
            </a:r>
            <a:endParaRPr sz="1800">
              <a:solidFill>
                <a:srgbClr val="EEEEEE"/>
              </a:solidFill>
              <a:latin typeface="Montserrat SemiBold"/>
              <a:ea typeface="Montserrat SemiBold"/>
              <a:cs typeface="Montserrat SemiBold"/>
              <a:sym typeface="Montserrat SemiBold"/>
            </a:endParaRPr>
          </a:p>
        </p:txBody>
      </p:sp>
      <p:sp>
        <p:nvSpPr>
          <p:cNvPr id="577" name="Google Shape;577;p81"/>
          <p:cNvSpPr/>
          <p:nvPr/>
        </p:nvSpPr>
        <p:spPr>
          <a:xfrm>
            <a:off x="1223325" y="2301463"/>
            <a:ext cx="862800" cy="862800"/>
          </a:xfrm>
          <a:prstGeom prst="smileyFace">
            <a:avLst>
              <a:gd fmla="val 4653" name="adj"/>
            </a:avLst>
          </a:prstGeom>
          <a:solidFill>
            <a:srgbClr val="E6007A"/>
          </a:solidFill>
          <a:ln cap="flat" cmpd="sng" w="9525">
            <a:solidFill>
              <a:srgbClr val="26262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81"/>
          <p:cNvSpPr/>
          <p:nvPr/>
        </p:nvSpPr>
        <p:spPr>
          <a:xfrm>
            <a:off x="637125" y="1781663"/>
            <a:ext cx="2035200" cy="2035200"/>
          </a:xfrm>
          <a:prstGeom prst="rect">
            <a:avLst/>
          </a:prstGeom>
          <a:noFill/>
          <a:ln cap="flat" cmpd="sng" w="38100">
            <a:solidFill>
              <a:srgbClr val="EEEEE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81"/>
          <p:cNvSpPr txBox="1"/>
          <p:nvPr/>
        </p:nvSpPr>
        <p:spPr>
          <a:xfrm>
            <a:off x="747675" y="1698638"/>
            <a:ext cx="1814100" cy="27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a:solidFill>
                  <a:srgbClr val="EEEEEE"/>
                </a:solidFill>
                <a:latin typeface="Lato"/>
                <a:ea typeface="Lato"/>
                <a:cs typeface="Lato"/>
                <a:sym typeface="Lato"/>
              </a:rPr>
              <a:t>Private Network</a:t>
            </a:r>
            <a:endParaRPr>
              <a:solidFill>
                <a:srgbClr val="EEEEEE"/>
              </a:solidFill>
              <a:latin typeface="Lato"/>
              <a:ea typeface="Lato"/>
              <a:cs typeface="Lato"/>
              <a:sym typeface="Lato"/>
            </a:endParaRPr>
          </a:p>
        </p:txBody>
      </p:sp>
      <p:sp>
        <p:nvSpPr>
          <p:cNvPr id="580" name="Google Shape;580;p81"/>
          <p:cNvSpPr txBox="1"/>
          <p:nvPr/>
        </p:nvSpPr>
        <p:spPr>
          <a:xfrm>
            <a:off x="1134825" y="3164263"/>
            <a:ext cx="1039800" cy="27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a:solidFill>
                  <a:srgbClr val="E6007A"/>
                </a:solidFill>
                <a:latin typeface="Lato"/>
                <a:ea typeface="Lato"/>
                <a:cs typeface="Lato"/>
                <a:sym typeface="Lato"/>
              </a:rPr>
              <a:t>Validator</a:t>
            </a:r>
            <a:endParaRPr>
              <a:solidFill>
                <a:srgbClr val="E6007A"/>
              </a:solidFill>
              <a:latin typeface="Lato"/>
              <a:ea typeface="Lato"/>
              <a:cs typeface="Lato"/>
              <a:sym typeface="Lato"/>
            </a:endParaRPr>
          </a:p>
        </p:txBody>
      </p:sp>
      <p:sp>
        <p:nvSpPr>
          <p:cNvPr id="581" name="Google Shape;581;p81"/>
          <p:cNvSpPr/>
          <p:nvPr/>
        </p:nvSpPr>
        <p:spPr>
          <a:xfrm>
            <a:off x="3703875" y="1781663"/>
            <a:ext cx="453600" cy="453600"/>
          </a:xfrm>
          <a:prstGeom prst="smileyFace">
            <a:avLst>
              <a:gd fmla="val 4653" name="adj"/>
            </a:avLst>
          </a:prstGeom>
          <a:solidFill>
            <a:srgbClr val="670D36"/>
          </a:solidFill>
          <a:ln cap="flat" cmpd="sng" w="9525">
            <a:solidFill>
              <a:srgbClr val="26262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81"/>
          <p:cNvSpPr/>
          <p:nvPr/>
        </p:nvSpPr>
        <p:spPr>
          <a:xfrm>
            <a:off x="4533900" y="2395463"/>
            <a:ext cx="453600" cy="453600"/>
          </a:xfrm>
          <a:prstGeom prst="smileyFace">
            <a:avLst>
              <a:gd fmla="val 4653" name="adj"/>
            </a:avLst>
          </a:prstGeom>
          <a:solidFill>
            <a:srgbClr val="670D36"/>
          </a:solidFill>
          <a:ln cap="flat" cmpd="sng" w="9525">
            <a:solidFill>
              <a:srgbClr val="26262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81"/>
          <p:cNvSpPr/>
          <p:nvPr/>
        </p:nvSpPr>
        <p:spPr>
          <a:xfrm>
            <a:off x="3703875" y="3263738"/>
            <a:ext cx="453600" cy="453600"/>
          </a:xfrm>
          <a:prstGeom prst="smileyFace">
            <a:avLst>
              <a:gd fmla="val 4653" name="adj"/>
            </a:avLst>
          </a:prstGeom>
          <a:solidFill>
            <a:srgbClr val="670D36"/>
          </a:solidFill>
          <a:ln cap="flat" cmpd="sng" w="9525">
            <a:solidFill>
              <a:srgbClr val="26262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81"/>
          <p:cNvSpPr/>
          <p:nvPr/>
        </p:nvSpPr>
        <p:spPr>
          <a:xfrm>
            <a:off x="6471650" y="1781663"/>
            <a:ext cx="2035200" cy="2035200"/>
          </a:xfrm>
          <a:prstGeom prst="ellipse">
            <a:avLst/>
          </a:prstGeom>
          <a:solidFill>
            <a:srgbClr val="EEEEE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81"/>
          <p:cNvSpPr txBox="1"/>
          <p:nvPr/>
        </p:nvSpPr>
        <p:spPr>
          <a:xfrm>
            <a:off x="6897500" y="2572463"/>
            <a:ext cx="1183500" cy="45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a:latin typeface="Lato"/>
                <a:ea typeface="Lato"/>
                <a:cs typeface="Lato"/>
                <a:sym typeface="Lato"/>
              </a:rPr>
              <a:t>Polkadot</a:t>
            </a:r>
            <a:endParaRPr>
              <a:latin typeface="Lato"/>
              <a:ea typeface="Lato"/>
              <a:cs typeface="Lato"/>
              <a:sym typeface="Lato"/>
            </a:endParaRPr>
          </a:p>
          <a:p>
            <a:pPr indent="0" lvl="0" marL="0" rtl="0" algn="ctr">
              <a:spcBef>
                <a:spcPts val="0"/>
              </a:spcBef>
              <a:spcAft>
                <a:spcPts val="0"/>
              </a:spcAft>
              <a:buNone/>
            </a:pPr>
            <a:r>
              <a:rPr lang="en-GB">
                <a:latin typeface="Lato"/>
                <a:ea typeface="Lato"/>
                <a:cs typeface="Lato"/>
                <a:sym typeface="Lato"/>
              </a:rPr>
              <a:t>(Public)</a:t>
            </a:r>
            <a:endParaRPr>
              <a:latin typeface="Lato"/>
              <a:ea typeface="Lato"/>
              <a:cs typeface="Lato"/>
              <a:sym typeface="Lato"/>
            </a:endParaRPr>
          </a:p>
        </p:txBody>
      </p:sp>
      <p:cxnSp>
        <p:nvCxnSpPr>
          <p:cNvPr id="586" name="Google Shape;586;p81"/>
          <p:cNvCxnSpPr>
            <a:endCxn id="582" idx="2"/>
          </p:cNvCxnSpPr>
          <p:nvPr/>
        </p:nvCxnSpPr>
        <p:spPr>
          <a:xfrm flipH="1" rot="10800000">
            <a:off x="2091300" y="2622263"/>
            <a:ext cx="2442600" cy="132900"/>
          </a:xfrm>
          <a:prstGeom prst="straightConnector1">
            <a:avLst/>
          </a:prstGeom>
          <a:noFill/>
          <a:ln cap="flat" cmpd="sng" w="19050">
            <a:solidFill>
              <a:srgbClr val="E6007A"/>
            </a:solidFill>
            <a:prstDash val="solid"/>
            <a:round/>
            <a:headEnd len="med" w="med" type="none"/>
            <a:tailEnd len="med" w="med" type="none"/>
          </a:ln>
        </p:spPr>
      </p:cxnSp>
      <p:cxnSp>
        <p:nvCxnSpPr>
          <p:cNvPr id="587" name="Google Shape;587;p81"/>
          <p:cNvCxnSpPr>
            <a:endCxn id="583" idx="2"/>
          </p:cNvCxnSpPr>
          <p:nvPr/>
        </p:nvCxnSpPr>
        <p:spPr>
          <a:xfrm>
            <a:off x="2002875" y="2965238"/>
            <a:ext cx="1701000" cy="525300"/>
          </a:xfrm>
          <a:prstGeom prst="straightConnector1">
            <a:avLst/>
          </a:prstGeom>
          <a:noFill/>
          <a:ln cap="flat" cmpd="sng" w="19050">
            <a:solidFill>
              <a:srgbClr val="E6007A"/>
            </a:solidFill>
            <a:prstDash val="solid"/>
            <a:round/>
            <a:headEnd len="med" w="med" type="none"/>
            <a:tailEnd len="med" w="med" type="none"/>
          </a:ln>
        </p:spPr>
      </p:cxnSp>
      <p:cxnSp>
        <p:nvCxnSpPr>
          <p:cNvPr id="588" name="Google Shape;588;p81"/>
          <p:cNvCxnSpPr>
            <a:stCxn id="582" idx="6"/>
            <a:endCxn id="584" idx="2"/>
          </p:cNvCxnSpPr>
          <p:nvPr/>
        </p:nvCxnSpPr>
        <p:spPr>
          <a:xfrm>
            <a:off x="4987500" y="2622263"/>
            <a:ext cx="1484100" cy="177000"/>
          </a:xfrm>
          <a:prstGeom prst="straightConnector1">
            <a:avLst/>
          </a:prstGeom>
          <a:noFill/>
          <a:ln cap="flat" cmpd="sng" w="19050">
            <a:solidFill>
              <a:srgbClr val="670D36"/>
            </a:solidFill>
            <a:prstDash val="solid"/>
            <a:round/>
            <a:headEnd len="med" w="med" type="none"/>
            <a:tailEnd len="med" w="med" type="none"/>
          </a:ln>
        </p:spPr>
      </p:cxnSp>
      <p:cxnSp>
        <p:nvCxnSpPr>
          <p:cNvPr id="589" name="Google Shape;589;p81"/>
          <p:cNvCxnSpPr>
            <a:stCxn id="583" idx="7"/>
            <a:endCxn id="582" idx="3"/>
          </p:cNvCxnSpPr>
          <p:nvPr/>
        </p:nvCxnSpPr>
        <p:spPr>
          <a:xfrm flipH="1" rot="10800000">
            <a:off x="4091047" y="2782666"/>
            <a:ext cx="509400" cy="547500"/>
          </a:xfrm>
          <a:prstGeom prst="straightConnector1">
            <a:avLst/>
          </a:prstGeom>
          <a:noFill/>
          <a:ln cap="flat" cmpd="sng" w="19050">
            <a:solidFill>
              <a:srgbClr val="670D36"/>
            </a:solidFill>
            <a:prstDash val="solid"/>
            <a:round/>
            <a:headEnd len="med" w="med" type="none"/>
            <a:tailEnd len="med" w="med" type="none"/>
          </a:ln>
        </p:spPr>
      </p:cxnSp>
      <p:cxnSp>
        <p:nvCxnSpPr>
          <p:cNvPr id="590" name="Google Shape;590;p81"/>
          <p:cNvCxnSpPr>
            <a:stCxn id="583" idx="6"/>
            <a:endCxn id="584" idx="3"/>
          </p:cNvCxnSpPr>
          <p:nvPr/>
        </p:nvCxnSpPr>
        <p:spPr>
          <a:xfrm>
            <a:off x="4157475" y="3490538"/>
            <a:ext cx="2612100" cy="28200"/>
          </a:xfrm>
          <a:prstGeom prst="straightConnector1">
            <a:avLst/>
          </a:prstGeom>
          <a:noFill/>
          <a:ln cap="flat" cmpd="sng" w="19050">
            <a:solidFill>
              <a:srgbClr val="670D36"/>
            </a:solidFill>
            <a:prstDash val="solid"/>
            <a:round/>
            <a:headEnd len="med" w="med" type="none"/>
            <a:tailEnd len="med" w="med" type="none"/>
          </a:ln>
        </p:spPr>
      </p:cxnSp>
      <p:sp>
        <p:nvSpPr>
          <p:cNvPr id="591" name="Google Shape;591;p81"/>
          <p:cNvSpPr txBox="1"/>
          <p:nvPr/>
        </p:nvSpPr>
        <p:spPr>
          <a:xfrm>
            <a:off x="4165350" y="3566463"/>
            <a:ext cx="1239000" cy="4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670D36"/>
                </a:solidFill>
                <a:latin typeface="Lato"/>
                <a:ea typeface="Lato"/>
                <a:cs typeface="Lato"/>
                <a:sym typeface="Lato"/>
              </a:rPr>
              <a:t>Sentry Nodes</a:t>
            </a:r>
            <a:endParaRPr>
              <a:solidFill>
                <a:srgbClr val="670D36"/>
              </a:solidFill>
              <a:latin typeface="Lato"/>
              <a:ea typeface="Lato"/>
              <a:cs typeface="Lato"/>
              <a:sym typeface="Lato"/>
            </a:endParaRPr>
          </a:p>
        </p:txBody>
      </p:sp>
      <p:sp>
        <p:nvSpPr>
          <p:cNvPr id="592" name="Google Shape;592;p81"/>
          <p:cNvSpPr/>
          <p:nvPr/>
        </p:nvSpPr>
        <p:spPr>
          <a:xfrm>
            <a:off x="3410775" y="1506563"/>
            <a:ext cx="1039800" cy="1039800"/>
          </a:xfrm>
          <a:prstGeom prst="noSmoking">
            <a:avLst>
              <a:gd fmla="val 18750" name="adj"/>
            </a:avLst>
          </a:prstGeom>
          <a:solidFill>
            <a:srgbClr val="CC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81"/>
          <p:cNvSpPr txBox="1"/>
          <p:nvPr/>
        </p:nvSpPr>
        <p:spPr>
          <a:xfrm>
            <a:off x="4533900" y="1445875"/>
            <a:ext cx="1039800" cy="40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rgbClr val="CC0000"/>
                </a:solidFill>
                <a:latin typeface="Lato"/>
                <a:ea typeface="Lato"/>
                <a:cs typeface="Lato"/>
                <a:sym typeface="Lato"/>
              </a:rPr>
              <a:t>DDoS!</a:t>
            </a:r>
            <a:endParaRPr sz="1800">
              <a:solidFill>
                <a:srgbClr val="CC0000"/>
              </a:solidFill>
              <a:latin typeface="Lato"/>
              <a:ea typeface="Lato"/>
              <a:cs typeface="Lato"/>
              <a:sym typeface="Lato"/>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7" name="Shape 597"/>
        <p:cNvGrpSpPr/>
        <p:nvPr/>
      </p:nvGrpSpPr>
      <p:grpSpPr>
        <a:xfrm>
          <a:off x="0" y="0"/>
          <a:ext cx="0" cy="0"/>
          <a:chOff x="0" y="0"/>
          <a:chExt cx="0" cy="0"/>
        </a:xfrm>
      </p:grpSpPr>
      <p:sp>
        <p:nvSpPr>
          <p:cNvPr id="598" name="Google Shape;598;p82"/>
          <p:cNvSpPr txBox="1"/>
          <p:nvPr/>
        </p:nvSpPr>
        <p:spPr>
          <a:xfrm>
            <a:off x="310296" y="256980"/>
            <a:ext cx="3542400" cy="69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rgbClr val="EEEEEE"/>
                </a:solidFill>
                <a:latin typeface="Montserrat SemiBold"/>
                <a:ea typeface="Montserrat SemiBold"/>
                <a:cs typeface="Montserrat SemiBold"/>
                <a:sym typeface="Montserrat SemiBold"/>
              </a:rPr>
              <a:t>High Availability</a:t>
            </a:r>
            <a:endParaRPr sz="1800">
              <a:solidFill>
                <a:srgbClr val="EEEEEE"/>
              </a:solidFill>
              <a:latin typeface="Montserrat SemiBold"/>
              <a:ea typeface="Montserrat SemiBold"/>
              <a:cs typeface="Montserrat SemiBold"/>
              <a:sym typeface="Montserrat SemiBold"/>
            </a:endParaRPr>
          </a:p>
        </p:txBody>
      </p:sp>
      <p:sp>
        <p:nvSpPr>
          <p:cNvPr id="599" name="Google Shape;599;p82"/>
          <p:cNvSpPr txBox="1"/>
          <p:nvPr/>
        </p:nvSpPr>
        <p:spPr>
          <a:xfrm>
            <a:off x="464700" y="1029175"/>
            <a:ext cx="8262900" cy="376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a:solidFill>
                  <a:srgbClr val="EEEEEE"/>
                </a:solidFill>
                <a:latin typeface="Lato"/>
                <a:ea typeface="Lato"/>
                <a:cs typeface="Lato"/>
                <a:sym typeface="Lato"/>
              </a:rPr>
              <a:t>Validator nodes should be running with near 100% uptime.</a:t>
            </a:r>
            <a:endParaRPr b="1">
              <a:solidFill>
                <a:srgbClr val="EEEEEE"/>
              </a:solidFill>
              <a:latin typeface="Lato"/>
              <a:ea typeface="Lato"/>
              <a:cs typeface="Lato"/>
              <a:sym typeface="Lato"/>
            </a:endParaRPr>
          </a:p>
          <a:p>
            <a:pPr indent="0" lvl="0" marL="0" rtl="0" algn="l">
              <a:spcBef>
                <a:spcPts val="0"/>
              </a:spcBef>
              <a:spcAft>
                <a:spcPts val="0"/>
              </a:spcAft>
              <a:buNone/>
            </a:pPr>
            <a:r>
              <a:t/>
            </a:r>
            <a:endParaRPr b="1">
              <a:solidFill>
                <a:srgbClr val="EEEEEE"/>
              </a:solidFill>
              <a:latin typeface="Lato"/>
              <a:ea typeface="Lato"/>
              <a:cs typeface="Lato"/>
              <a:sym typeface="Lato"/>
            </a:endParaRPr>
          </a:p>
          <a:p>
            <a:pPr indent="0" lvl="0" marL="0" rtl="0" algn="l">
              <a:spcBef>
                <a:spcPts val="0"/>
              </a:spcBef>
              <a:spcAft>
                <a:spcPts val="0"/>
              </a:spcAft>
              <a:buNone/>
            </a:pPr>
            <a:r>
              <a:rPr lang="en-GB">
                <a:solidFill>
                  <a:srgbClr val="EEEEEE"/>
                </a:solidFill>
                <a:latin typeface="Lato"/>
                <a:ea typeface="Lato"/>
                <a:cs typeface="Lato"/>
                <a:sym typeface="Lato"/>
              </a:rPr>
              <a:t>Two examples:</a:t>
            </a:r>
            <a:br>
              <a:rPr lang="en-GB">
                <a:solidFill>
                  <a:srgbClr val="EEEEEE"/>
                </a:solidFill>
                <a:latin typeface="Lato"/>
                <a:ea typeface="Lato"/>
                <a:cs typeface="Lato"/>
                <a:sym typeface="Lato"/>
              </a:rPr>
            </a:br>
            <a:endParaRPr>
              <a:solidFill>
                <a:srgbClr val="EEEEEE"/>
              </a:solidFill>
              <a:latin typeface="Lato"/>
              <a:ea typeface="Lato"/>
              <a:cs typeface="Lato"/>
              <a:sym typeface="Lato"/>
            </a:endParaRPr>
          </a:p>
          <a:p>
            <a:pPr indent="-317500" lvl="0" marL="457200" rtl="0" algn="l">
              <a:spcBef>
                <a:spcPts val="0"/>
              </a:spcBef>
              <a:spcAft>
                <a:spcPts val="0"/>
              </a:spcAft>
              <a:buClr>
                <a:srgbClr val="EEEEEE"/>
              </a:buClr>
              <a:buSzPts val="1400"/>
              <a:buFont typeface="Lato"/>
              <a:buChar char="-"/>
            </a:pPr>
            <a:r>
              <a:rPr b="1" lang="en-GB">
                <a:solidFill>
                  <a:srgbClr val="EEEEEE"/>
                </a:solidFill>
                <a:latin typeface="Lato"/>
                <a:ea typeface="Lato"/>
                <a:cs typeface="Lato"/>
                <a:sym typeface="Lato"/>
              </a:rPr>
              <a:t>Active standby</a:t>
            </a:r>
            <a:r>
              <a:rPr lang="en-GB">
                <a:solidFill>
                  <a:srgbClr val="EEEEEE"/>
                </a:solidFill>
                <a:latin typeface="Lato"/>
                <a:ea typeface="Lato"/>
                <a:cs typeface="Lato"/>
                <a:sym typeface="Lato"/>
              </a:rPr>
              <a:t> - Have a backup validator on standby in the case of failure</a:t>
            </a:r>
            <a:endParaRPr>
              <a:solidFill>
                <a:srgbClr val="EEEEEE"/>
              </a:solidFill>
              <a:latin typeface="Lato"/>
              <a:ea typeface="Lato"/>
              <a:cs typeface="Lato"/>
              <a:sym typeface="Lato"/>
            </a:endParaRPr>
          </a:p>
          <a:p>
            <a:pPr indent="0" lvl="0" marL="457200" rtl="0" algn="l">
              <a:spcBef>
                <a:spcPts val="0"/>
              </a:spcBef>
              <a:spcAft>
                <a:spcPts val="0"/>
              </a:spcAft>
              <a:buNone/>
            </a:pPr>
            <a:r>
              <a:rPr lang="en-GB">
                <a:solidFill>
                  <a:srgbClr val="EEEEEE"/>
                </a:solidFill>
                <a:latin typeface="Lato"/>
                <a:ea typeface="Lato"/>
                <a:cs typeface="Lato"/>
                <a:sym typeface="Lato"/>
              </a:rPr>
              <a:t>b</a:t>
            </a:r>
            <a:r>
              <a:rPr lang="en-GB">
                <a:solidFill>
                  <a:srgbClr val="EEEEEE"/>
                </a:solidFill>
                <a:latin typeface="Lato"/>
                <a:ea typeface="Lato"/>
                <a:cs typeface="Lato"/>
                <a:sym typeface="Lato"/>
              </a:rPr>
              <a:t>y the first. (Dangerous - could lead to accidental equivocations). </a:t>
            </a:r>
            <a:endParaRPr>
              <a:solidFill>
                <a:srgbClr val="EEEEEE"/>
              </a:solidFill>
              <a:latin typeface="Lato"/>
              <a:ea typeface="Lato"/>
              <a:cs typeface="Lato"/>
              <a:sym typeface="Lato"/>
            </a:endParaRPr>
          </a:p>
          <a:p>
            <a:pPr indent="0" lvl="0" marL="457200" rtl="0" algn="l">
              <a:spcBef>
                <a:spcPts val="0"/>
              </a:spcBef>
              <a:spcAft>
                <a:spcPts val="0"/>
              </a:spcAft>
              <a:buNone/>
            </a:pPr>
            <a:r>
              <a:t/>
            </a:r>
            <a:endParaRPr>
              <a:solidFill>
                <a:srgbClr val="EEEEEE"/>
              </a:solidFill>
              <a:latin typeface="Lato"/>
              <a:ea typeface="Lato"/>
              <a:cs typeface="Lato"/>
              <a:sym typeface="Lato"/>
            </a:endParaRPr>
          </a:p>
          <a:p>
            <a:pPr indent="-317500" lvl="0" marL="457200" rtl="0" algn="l">
              <a:spcBef>
                <a:spcPts val="0"/>
              </a:spcBef>
              <a:spcAft>
                <a:spcPts val="0"/>
              </a:spcAft>
              <a:buClr>
                <a:srgbClr val="EEEEEE"/>
              </a:buClr>
              <a:buSzPts val="1400"/>
              <a:buFont typeface="Lato"/>
              <a:buChar char="-"/>
            </a:pPr>
            <a:r>
              <a:rPr b="1" lang="en-GB">
                <a:solidFill>
                  <a:srgbClr val="EEEEEE"/>
                </a:solidFill>
                <a:latin typeface="Lato"/>
                <a:ea typeface="Lato"/>
                <a:cs typeface="Lato"/>
                <a:sym typeface="Lato"/>
              </a:rPr>
              <a:t>Active load balancer </a:t>
            </a:r>
            <a:r>
              <a:rPr lang="en-GB">
                <a:solidFill>
                  <a:srgbClr val="EEEEEE"/>
                </a:solidFill>
                <a:latin typeface="Lato"/>
                <a:ea typeface="Lato"/>
                <a:cs typeface="Lato"/>
                <a:sym typeface="Lato"/>
              </a:rPr>
              <a:t>- Have two or more validators running simultaneously</a:t>
            </a:r>
            <a:endParaRPr>
              <a:solidFill>
                <a:srgbClr val="EEEEEE"/>
              </a:solidFill>
              <a:latin typeface="Lato"/>
              <a:ea typeface="Lato"/>
              <a:cs typeface="Lato"/>
              <a:sym typeface="Lato"/>
            </a:endParaRPr>
          </a:p>
          <a:p>
            <a:pPr indent="0" lvl="0" marL="457200" rtl="0" algn="l">
              <a:spcBef>
                <a:spcPts val="0"/>
              </a:spcBef>
              <a:spcAft>
                <a:spcPts val="0"/>
              </a:spcAft>
              <a:buNone/>
            </a:pPr>
            <a:r>
              <a:rPr lang="en-GB">
                <a:solidFill>
                  <a:srgbClr val="EEEEEE"/>
                </a:solidFill>
                <a:latin typeface="Lato"/>
                <a:ea typeface="Lato"/>
                <a:cs typeface="Lato"/>
                <a:sym typeface="Lato"/>
              </a:rPr>
              <a:t>b</a:t>
            </a:r>
            <a:r>
              <a:rPr lang="en-GB">
                <a:solidFill>
                  <a:srgbClr val="EEEEEE"/>
                </a:solidFill>
                <a:latin typeface="Lato"/>
                <a:ea typeface="Lato"/>
                <a:cs typeface="Lato"/>
                <a:sym typeface="Lato"/>
              </a:rPr>
              <a:t>ut behind a load balancer. (Dangerous - could lead to accidental equivocations).</a:t>
            </a:r>
            <a:endParaRPr>
              <a:solidFill>
                <a:srgbClr val="EEEEEE"/>
              </a:solidFill>
              <a:latin typeface="Lato"/>
              <a:ea typeface="Lato"/>
              <a:cs typeface="Lato"/>
              <a:sym typeface="Lato"/>
            </a:endParaRPr>
          </a:p>
          <a:p>
            <a:pPr indent="0" lvl="0" marL="457200" rtl="0" algn="l">
              <a:spcBef>
                <a:spcPts val="0"/>
              </a:spcBef>
              <a:spcAft>
                <a:spcPts val="0"/>
              </a:spcAft>
              <a:buNone/>
            </a:pPr>
            <a:r>
              <a:t/>
            </a:r>
            <a:endParaRPr>
              <a:solidFill>
                <a:srgbClr val="EEEEEE"/>
              </a:solidFill>
              <a:latin typeface="Lato"/>
              <a:ea typeface="Lato"/>
              <a:cs typeface="Lato"/>
              <a:sym typeface="Lato"/>
            </a:endParaRPr>
          </a:p>
          <a:p>
            <a:pPr indent="0" lvl="0" marL="0" rtl="0" algn="l">
              <a:spcBef>
                <a:spcPts val="0"/>
              </a:spcBef>
              <a:spcAft>
                <a:spcPts val="0"/>
              </a:spcAft>
              <a:buNone/>
            </a:pPr>
            <a:r>
              <a:rPr lang="en-GB">
                <a:solidFill>
                  <a:srgbClr val="E6007A"/>
                </a:solidFill>
                <a:latin typeface="Lato"/>
                <a:ea typeface="Lato"/>
                <a:cs typeface="Lato"/>
                <a:sym typeface="Lato"/>
              </a:rPr>
              <a:t>Overall high availability solutions are dangerous! </a:t>
            </a:r>
            <a:endParaRPr>
              <a:solidFill>
                <a:srgbClr val="EEEEEE"/>
              </a:solidFill>
              <a:latin typeface="Lato"/>
              <a:ea typeface="Lato"/>
              <a:cs typeface="Lato"/>
              <a:sym typeface="Lato"/>
            </a:endParaRPr>
          </a:p>
          <a:p>
            <a:pPr indent="0" lvl="0" marL="0" rtl="0" algn="l">
              <a:spcBef>
                <a:spcPts val="0"/>
              </a:spcBef>
              <a:spcAft>
                <a:spcPts val="0"/>
              </a:spcAft>
              <a:buNone/>
            </a:pPr>
            <a:r>
              <a:t/>
            </a:r>
            <a:endParaRPr>
              <a:solidFill>
                <a:srgbClr val="EEEEEE"/>
              </a:solidFill>
              <a:latin typeface="Lato"/>
              <a:ea typeface="Lato"/>
              <a:cs typeface="Lato"/>
              <a:sym typeface="Lato"/>
            </a:endParaRPr>
          </a:p>
          <a:p>
            <a:pPr indent="0" lvl="0" marL="0" rtl="0" algn="l">
              <a:spcBef>
                <a:spcPts val="0"/>
              </a:spcBef>
              <a:spcAft>
                <a:spcPts val="0"/>
              </a:spcAft>
              <a:buNone/>
            </a:pPr>
            <a:r>
              <a:rPr lang="en-GB">
                <a:solidFill>
                  <a:srgbClr val="EEEEEE"/>
                </a:solidFill>
                <a:latin typeface="Lato"/>
                <a:ea typeface="Lato"/>
                <a:cs typeface="Lato"/>
                <a:sym typeface="Lato"/>
              </a:rPr>
              <a:t>This is because they are difficult to set up and </a:t>
            </a:r>
            <a:r>
              <a:rPr b="1" lang="en-GB">
                <a:solidFill>
                  <a:srgbClr val="EEEEEE"/>
                </a:solidFill>
                <a:latin typeface="Lato"/>
                <a:ea typeface="Lato"/>
                <a:cs typeface="Lato"/>
                <a:sym typeface="Lato"/>
              </a:rPr>
              <a:t>the slashing penalty for double signing</a:t>
            </a:r>
            <a:endParaRPr b="1">
              <a:solidFill>
                <a:srgbClr val="EEEEEE"/>
              </a:solidFill>
              <a:latin typeface="Lato"/>
              <a:ea typeface="Lato"/>
              <a:cs typeface="Lato"/>
              <a:sym typeface="Lato"/>
            </a:endParaRPr>
          </a:p>
          <a:p>
            <a:pPr indent="0" lvl="0" marL="0" rtl="0" algn="l">
              <a:spcBef>
                <a:spcPts val="0"/>
              </a:spcBef>
              <a:spcAft>
                <a:spcPts val="0"/>
              </a:spcAft>
              <a:buNone/>
            </a:pPr>
            <a:r>
              <a:rPr b="1" lang="en-GB">
                <a:solidFill>
                  <a:srgbClr val="EEEEEE"/>
                </a:solidFill>
                <a:latin typeface="Lato"/>
                <a:ea typeface="Lato"/>
                <a:cs typeface="Lato"/>
                <a:sym typeface="Lato"/>
              </a:rPr>
              <a:t>i</a:t>
            </a:r>
            <a:r>
              <a:rPr b="1" lang="en-GB">
                <a:solidFill>
                  <a:srgbClr val="EEEEEE"/>
                </a:solidFill>
                <a:latin typeface="Lato"/>
                <a:ea typeface="Lato"/>
                <a:cs typeface="Lato"/>
                <a:sym typeface="Lato"/>
              </a:rPr>
              <a:t>s higher than for being offline.</a:t>
            </a:r>
            <a:endParaRPr b="1">
              <a:solidFill>
                <a:srgbClr val="EEEEEE"/>
              </a:solidFill>
              <a:latin typeface="Lato"/>
              <a:ea typeface="Lato"/>
              <a:cs typeface="Lato"/>
              <a:sym typeface="Lato"/>
            </a:endParaRPr>
          </a:p>
          <a:p>
            <a:pPr indent="0" lvl="0" marL="0" rtl="0" algn="l">
              <a:spcBef>
                <a:spcPts val="0"/>
              </a:spcBef>
              <a:spcAft>
                <a:spcPts val="0"/>
              </a:spcAft>
              <a:buNone/>
            </a:pPr>
            <a:r>
              <a:t/>
            </a:r>
            <a:endParaRPr b="1">
              <a:solidFill>
                <a:srgbClr val="EEEEEE"/>
              </a:solidFill>
              <a:latin typeface="Lato"/>
              <a:ea typeface="Lato"/>
              <a:cs typeface="Lato"/>
              <a:sym typeface="Lato"/>
            </a:endParaRPr>
          </a:p>
          <a:p>
            <a:pPr indent="0" lvl="0" marL="0" rtl="0" algn="l">
              <a:spcBef>
                <a:spcPts val="0"/>
              </a:spcBef>
              <a:spcAft>
                <a:spcPts val="0"/>
              </a:spcAft>
              <a:buNone/>
            </a:pPr>
            <a:r>
              <a:rPr lang="en-GB">
                <a:solidFill>
                  <a:srgbClr val="EEEEEE"/>
                </a:solidFill>
                <a:latin typeface="Lato"/>
                <a:ea typeface="Lato"/>
                <a:cs typeface="Lato"/>
                <a:sym typeface="Lato"/>
              </a:rPr>
              <a:t>Think twice before implementing this in your infrastructure.</a:t>
            </a:r>
            <a:endParaRPr>
              <a:solidFill>
                <a:srgbClr val="EEEEEE"/>
              </a:solidFill>
              <a:latin typeface="Lato"/>
              <a:ea typeface="Lato"/>
              <a:cs typeface="Lato"/>
              <a:sym typeface="Lato"/>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3" name="Shape 603"/>
        <p:cNvGrpSpPr/>
        <p:nvPr/>
      </p:nvGrpSpPr>
      <p:grpSpPr>
        <a:xfrm>
          <a:off x="0" y="0"/>
          <a:ext cx="0" cy="0"/>
          <a:chOff x="0" y="0"/>
          <a:chExt cx="0" cy="0"/>
        </a:xfrm>
      </p:grpSpPr>
      <p:sp>
        <p:nvSpPr>
          <p:cNvPr id="604" name="Google Shape;604;p83"/>
          <p:cNvSpPr txBox="1"/>
          <p:nvPr>
            <p:ph type="ctrTitle"/>
          </p:nvPr>
        </p:nvSpPr>
        <p:spPr>
          <a:xfrm>
            <a:off x="2232150" y="2178600"/>
            <a:ext cx="4679700" cy="786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Monitoring Tools</a:t>
            </a:r>
            <a:endParaRPr>
              <a:solidFill>
                <a:srgbClr val="E6007A"/>
              </a:solidFill>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8" name="Shape 608"/>
        <p:cNvGrpSpPr/>
        <p:nvPr/>
      </p:nvGrpSpPr>
      <p:grpSpPr>
        <a:xfrm>
          <a:off x="0" y="0"/>
          <a:ext cx="0" cy="0"/>
          <a:chOff x="0" y="0"/>
          <a:chExt cx="0" cy="0"/>
        </a:xfrm>
      </p:grpSpPr>
      <p:sp>
        <p:nvSpPr>
          <p:cNvPr id="609" name="Google Shape;609;p84"/>
          <p:cNvSpPr txBox="1"/>
          <p:nvPr/>
        </p:nvSpPr>
        <p:spPr>
          <a:xfrm>
            <a:off x="310296" y="256980"/>
            <a:ext cx="3542400" cy="69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rgbClr val="EEEEEE"/>
                </a:solidFill>
                <a:latin typeface="Montserrat SemiBold"/>
                <a:ea typeface="Montserrat SemiBold"/>
                <a:cs typeface="Montserrat SemiBold"/>
                <a:sym typeface="Montserrat SemiBold"/>
              </a:rPr>
              <a:t>Telemetry</a:t>
            </a:r>
            <a:endParaRPr sz="1800">
              <a:solidFill>
                <a:srgbClr val="EEEEEE"/>
              </a:solidFill>
              <a:latin typeface="Montserrat SemiBold"/>
              <a:ea typeface="Montserrat SemiBold"/>
              <a:cs typeface="Montserrat SemiBold"/>
              <a:sym typeface="Montserrat SemiBold"/>
            </a:endParaRPr>
          </a:p>
        </p:txBody>
      </p:sp>
      <p:pic>
        <p:nvPicPr>
          <p:cNvPr id="610" name="Google Shape;610;p84"/>
          <p:cNvPicPr preferRelativeResize="0"/>
          <p:nvPr/>
        </p:nvPicPr>
        <p:blipFill>
          <a:blip r:embed="rId3">
            <a:alphaModFix/>
          </a:blip>
          <a:stretch>
            <a:fillRect/>
          </a:stretch>
        </p:blipFill>
        <p:spPr>
          <a:xfrm>
            <a:off x="551888" y="1032905"/>
            <a:ext cx="8040227" cy="3889920"/>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4" name="Shape 614"/>
        <p:cNvGrpSpPr/>
        <p:nvPr/>
      </p:nvGrpSpPr>
      <p:grpSpPr>
        <a:xfrm>
          <a:off x="0" y="0"/>
          <a:ext cx="0" cy="0"/>
          <a:chOff x="0" y="0"/>
          <a:chExt cx="0" cy="0"/>
        </a:xfrm>
      </p:grpSpPr>
      <p:sp>
        <p:nvSpPr>
          <p:cNvPr id="615" name="Google Shape;615;p85"/>
          <p:cNvSpPr txBox="1"/>
          <p:nvPr/>
        </p:nvSpPr>
        <p:spPr>
          <a:xfrm>
            <a:off x="310296" y="256980"/>
            <a:ext cx="3542400" cy="69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rgbClr val="EEEEEE"/>
                </a:solidFill>
                <a:latin typeface="Montserrat SemiBold"/>
                <a:ea typeface="Montserrat SemiBold"/>
                <a:cs typeface="Montserrat SemiBold"/>
                <a:sym typeface="Montserrat SemiBold"/>
              </a:rPr>
              <a:t>Prometheus / Grafana</a:t>
            </a:r>
            <a:endParaRPr sz="1800">
              <a:solidFill>
                <a:srgbClr val="EEEEEE"/>
              </a:solidFill>
              <a:latin typeface="Montserrat SemiBold"/>
              <a:ea typeface="Montserrat SemiBold"/>
              <a:cs typeface="Montserrat SemiBold"/>
              <a:sym typeface="Montserrat SemiBold"/>
            </a:endParaRPr>
          </a:p>
        </p:txBody>
      </p:sp>
      <p:pic>
        <p:nvPicPr>
          <p:cNvPr id="616" name="Google Shape;616;p85"/>
          <p:cNvPicPr preferRelativeResize="0"/>
          <p:nvPr/>
        </p:nvPicPr>
        <p:blipFill>
          <a:blip r:embed="rId3">
            <a:alphaModFix/>
          </a:blip>
          <a:stretch>
            <a:fillRect/>
          </a:stretch>
        </p:blipFill>
        <p:spPr>
          <a:xfrm>
            <a:off x="1904625" y="1021530"/>
            <a:ext cx="5334749" cy="3889921"/>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620" name="Shape 620"/>
        <p:cNvGrpSpPr/>
        <p:nvPr/>
      </p:nvGrpSpPr>
      <p:grpSpPr>
        <a:xfrm>
          <a:off x="0" y="0"/>
          <a:ext cx="0" cy="0"/>
          <a:chOff x="0" y="0"/>
          <a:chExt cx="0" cy="0"/>
        </a:xfrm>
      </p:grpSpPr>
      <p:sp>
        <p:nvSpPr>
          <p:cNvPr id="621" name="Google Shape;621;p86"/>
          <p:cNvSpPr txBox="1"/>
          <p:nvPr>
            <p:ph type="ctrTitle"/>
          </p:nvPr>
        </p:nvSpPr>
        <p:spPr>
          <a:xfrm>
            <a:off x="2392800" y="2178600"/>
            <a:ext cx="4358400" cy="786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Workshop </a:t>
            </a:r>
            <a:r>
              <a:rPr lang="en-GB">
                <a:solidFill>
                  <a:srgbClr val="E6007A"/>
                </a:solidFill>
              </a:rPr>
              <a:t>👷</a:t>
            </a:r>
            <a:endParaRPr>
              <a:solidFill>
                <a:srgbClr val="E6007A"/>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177" name="Shape 177"/>
        <p:cNvGrpSpPr/>
        <p:nvPr/>
      </p:nvGrpSpPr>
      <p:grpSpPr>
        <a:xfrm>
          <a:off x="0" y="0"/>
          <a:ext cx="0" cy="0"/>
          <a:chOff x="0" y="0"/>
          <a:chExt cx="0" cy="0"/>
        </a:xfrm>
      </p:grpSpPr>
      <p:sp>
        <p:nvSpPr>
          <p:cNvPr id="178" name="Google Shape;178;p33"/>
          <p:cNvSpPr txBox="1"/>
          <p:nvPr/>
        </p:nvSpPr>
        <p:spPr>
          <a:xfrm>
            <a:off x="310296" y="256980"/>
            <a:ext cx="3542400" cy="69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latin typeface="Montserrat SemiBold"/>
                <a:ea typeface="Montserrat SemiBold"/>
                <a:cs typeface="Montserrat SemiBold"/>
                <a:sym typeface="Montserrat SemiBold"/>
              </a:rPr>
              <a:t>POLKADOT</a:t>
            </a:r>
            <a:r>
              <a:rPr lang="en-GB" sz="1800">
                <a:latin typeface="Montserrat SemiBold"/>
                <a:ea typeface="Montserrat SemiBold"/>
                <a:cs typeface="Montserrat SemiBold"/>
                <a:sym typeface="Montserrat SemiBold"/>
              </a:rPr>
              <a:t>:</a:t>
            </a:r>
            <a:endParaRPr sz="1800">
              <a:latin typeface="Montserrat SemiBold"/>
              <a:ea typeface="Montserrat SemiBold"/>
              <a:cs typeface="Montserrat SemiBold"/>
              <a:sym typeface="Montserrat SemiBold"/>
            </a:endParaRPr>
          </a:p>
        </p:txBody>
      </p:sp>
      <p:pic>
        <p:nvPicPr>
          <p:cNvPr id="179" name="Google Shape;179;p33"/>
          <p:cNvPicPr preferRelativeResize="0"/>
          <p:nvPr/>
        </p:nvPicPr>
        <p:blipFill>
          <a:blip r:embed="rId3">
            <a:alphaModFix amt="10000"/>
          </a:blip>
          <a:stretch>
            <a:fillRect/>
          </a:stretch>
        </p:blipFill>
        <p:spPr>
          <a:xfrm>
            <a:off x="7314100" y="91725"/>
            <a:ext cx="1669101" cy="834550"/>
          </a:xfrm>
          <a:prstGeom prst="rect">
            <a:avLst/>
          </a:prstGeom>
          <a:noFill/>
          <a:ln>
            <a:noFill/>
          </a:ln>
        </p:spPr>
      </p:pic>
      <p:sp>
        <p:nvSpPr>
          <p:cNvPr id="180" name="Google Shape;180;p33"/>
          <p:cNvSpPr txBox="1"/>
          <p:nvPr/>
        </p:nvSpPr>
        <p:spPr>
          <a:xfrm>
            <a:off x="1347685" y="1614690"/>
            <a:ext cx="3676800" cy="68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200">
                <a:latin typeface="Montserrat Medium"/>
                <a:ea typeface="Montserrat Medium"/>
                <a:cs typeface="Montserrat Medium"/>
                <a:sym typeface="Montserrat Medium"/>
              </a:rPr>
              <a:t>Polkadot is a blockchain that connects         a       </a:t>
            </a:r>
            <a:endParaRPr sz="1200">
              <a:latin typeface="Montserrat Medium"/>
              <a:ea typeface="Montserrat Medium"/>
              <a:cs typeface="Montserrat Medium"/>
              <a:sym typeface="Montserrat Medium"/>
            </a:endParaRPr>
          </a:p>
          <a:p>
            <a:pPr indent="0" lvl="0" marL="0" rtl="0" algn="l">
              <a:spcBef>
                <a:spcPts val="0"/>
              </a:spcBef>
              <a:spcAft>
                <a:spcPts val="0"/>
              </a:spcAft>
              <a:buNone/>
            </a:pPr>
            <a:r>
              <a:rPr lang="en-GB" sz="1200">
                <a:latin typeface="Montserrat Medium"/>
                <a:ea typeface="Montserrat Medium"/>
                <a:cs typeface="Montserrat Medium"/>
                <a:sym typeface="Montserrat Medium"/>
              </a:rPr>
              <a:t>and secures other blockchains.</a:t>
            </a:r>
            <a:endParaRPr sz="1200">
              <a:latin typeface="Montserrat Medium"/>
              <a:ea typeface="Montserrat Medium"/>
              <a:cs typeface="Montserrat Medium"/>
              <a:sym typeface="Montserrat Medium"/>
            </a:endParaRPr>
          </a:p>
          <a:p>
            <a:pPr indent="0" lvl="0" marL="0" rtl="0" algn="l">
              <a:spcBef>
                <a:spcPts val="0"/>
              </a:spcBef>
              <a:spcAft>
                <a:spcPts val="0"/>
              </a:spcAft>
              <a:buNone/>
            </a:pPr>
            <a:r>
              <a:t/>
            </a:r>
            <a:endParaRPr sz="1800">
              <a:solidFill>
                <a:srgbClr val="4D4D4D"/>
              </a:solidFill>
              <a:latin typeface="Nunito"/>
              <a:ea typeface="Nunito"/>
              <a:cs typeface="Nunito"/>
              <a:sym typeface="Nunito"/>
            </a:endParaRPr>
          </a:p>
          <a:p>
            <a:pPr indent="0" lvl="0" marL="0" rtl="0" algn="l">
              <a:spcBef>
                <a:spcPts val="0"/>
              </a:spcBef>
              <a:spcAft>
                <a:spcPts val="0"/>
              </a:spcAft>
              <a:buNone/>
            </a:pPr>
            <a:r>
              <a:t/>
            </a:r>
            <a:endParaRPr sz="1800">
              <a:solidFill>
                <a:srgbClr val="4D4D4D"/>
              </a:solidFill>
              <a:latin typeface="Nunito"/>
              <a:ea typeface="Nunito"/>
              <a:cs typeface="Nunito"/>
              <a:sym typeface="Nunito"/>
            </a:endParaRPr>
          </a:p>
        </p:txBody>
      </p:sp>
      <p:sp>
        <p:nvSpPr>
          <p:cNvPr id="181" name="Google Shape;181;p33"/>
          <p:cNvSpPr txBox="1"/>
          <p:nvPr/>
        </p:nvSpPr>
        <p:spPr>
          <a:xfrm>
            <a:off x="1347685" y="3358434"/>
            <a:ext cx="3791400" cy="68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200">
                <a:latin typeface="Montserrat Medium"/>
                <a:ea typeface="Montserrat Medium"/>
                <a:cs typeface="Montserrat Medium"/>
                <a:sym typeface="Montserrat Medium"/>
              </a:rPr>
              <a:t>Two big features of Polkadot are</a:t>
            </a:r>
            <a:endParaRPr sz="1200">
              <a:latin typeface="Montserrat Medium"/>
              <a:ea typeface="Montserrat Medium"/>
              <a:cs typeface="Montserrat Medium"/>
              <a:sym typeface="Montserrat Medium"/>
            </a:endParaRPr>
          </a:p>
          <a:p>
            <a:pPr indent="0" lvl="0" marL="0" rtl="0" algn="l">
              <a:spcBef>
                <a:spcPts val="0"/>
              </a:spcBef>
              <a:spcAft>
                <a:spcPts val="0"/>
              </a:spcAft>
              <a:buNone/>
            </a:pPr>
            <a:r>
              <a:rPr b="1" lang="en-GB" sz="1200">
                <a:latin typeface="Montserrat"/>
                <a:ea typeface="Montserrat"/>
                <a:cs typeface="Montserrat"/>
                <a:sym typeface="Montserrat"/>
              </a:rPr>
              <a:t>s</a:t>
            </a:r>
            <a:r>
              <a:rPr b="1" lang="en-GB" sz="1200">
                <a:latin typeface="Montserrat"/>
                <a:ea typeface="Montserrat"/>
                <a:cs typeface="Montserrat"/>
                <a:sym typeface="Montserrat"/>
              </a:rPr>
              <a:t>hared security</a:t>
            </a:r>
            <a:r>
              <a:rPr lang="en-GB" sz="1200">
                <a:latin typeface="Montserrat Medium"/>
                <a:ea typeface="Montserrat Medium"/>
                <a:cs typeface="Montserrat Medium"/>
                <a:sym typeface="Montserrat Medium"/>
              </a:rPr>
              <a:t> and </a:t>
            </a:r>
            <a:r>
              <a:rPr b="1" lang="en-GB" sz="1200">
                <a:latin typeface="Montserrat"/>
                <a:ea typeface="Montserrat"/>
                <a:cs typeface="Montserrat"/>
                <a:sym typeface="Montserrat"/>
              </a:rPr>
              <a:t>interoperability</a:t>
            </a:r>
            <a:r>
              <a:rPr lang="en-GB" sz="1200">
                <a:latin typeface="Montserrat Medium"/>
                <a:ea typeface="Montserrat Medium"/>
                <a:cs typeface="Montserrat Medium"/>
                <a:sym typeface="Montserrat Medium"/>
              </a:rPr>
              <a:t>.</a:t>
            </a:r>
            <a:endParaRPr sz="1200">
              <a:latin typeface="Montserrat Medium"/>
              <a:ea typeface="Montserrat Medium"/>
              <a:cs typeface="Montserrat Medium"/>
              <a:sym typeface="Montserrat Medium"/>
            </a:endParaRPr>
          </a:p>
          <a:p>
            <a:pPr indent="0" lvl="0" marL="0" rtl="0" algn="l">
              <a:spcBef>
                <a:spcPts val="0"/>
              </a:spcBef>
              <a:spcAft>
                <a:spcPts val="0"/>
              </a:spcAft>
              <a:buNone/>
            </a:pPr>
            <a:r>
              <a:t/>
            </a:r>
            <a:endParaRPr sz="1200">
              <a:latin typeface="Montserrat"/>
              <a:ea typeface="Montserrat"/>
              <a:cs typeface="Montserrat"/>
              <a:sym typeface="Montserrat"/>
            </a:endParaRPr>
          </a:p>
        </p:txBody>
      </p:sp>
      <p:pic>
        <p:nvPicPr>
          <p:cNvPr id="182" name="Google Shape;182;p33"/>
          <p:cNvPicPr preferRelativeResize="0"/>
          <p:nvPr/>
        </p:nvPicPr>
        <p:blipFill>
          <a:blip r:embed="rId4">
            <a:alphaModFix/>
          </a:blip>
          <a:stretch>
            <a:fillRect/>
          </a:stretch>
        </p:blipFill>
        <p:spPr>
          <a:xfrm>
            <a:off x="993883" y="1679250"/>
            <a:ext cx="352725" cy="352725"/>
          </a:xfrm>
          <a:prstGeom prst="rect">
            <a:avLst/>
          </a:prstGeom>
          <a:noFill/>
          <a:ln>
            <a:noFill/>
          </a:ln>
        </p:spPr>
      </p:pic>
      <p:pic>
        <p:nvPicPr>
          <p:cNvPr id="183" name="Google Shape;183;p33"/>
          <p:cNvPicPr preferRelativeResize="0"/>
          <p:nvPr/>
        </p:nvPicPr>
        <p:blipFill>
          <a:blip r:embed="rId4">
            <a:alphaModFix/>
          </a:blip>
          <a:stretch>
            <a:fillRect/>
          </a:stretch>
        </p:blipFill>
        <p:spPr>
          <a:xfrm>
            <a:off x="993883" y="3400697"/>
            <a:ext cx="352725" cy="352725"/>
          </a:xfrm>
          <a:prstGeom prst="rect">
            <a:avLst/>
          </a:prstGeom>
          <a:noFill/>
          <a:ln>
            <a:noFill/>
          </a:ln>
        </p:spPr>
      </p:pic>
      <p:pic>
        <p:nvPicPr>
          <p:cNvPr id="184" name="Google Shape;184;p33"/>
          <p:cNvPicPr preferRelativeResize="0"/>
          <p:nvPr/>
        </p:nvPicPr>
        <p:blipFill>
          <a:blip r:embed="rId5">
            <a:alphaModFix/>
          </a:blip>
          <a:stretch>
            <a:fillRect/>
          </a:stretch>
        </p:blipFill>
        <p:spPr>
          <a:xfrm>
            <a:off x="4442034" y="948775"/>
            <a:ext cx="4141141" cy="3675427"/>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625" name="Shape 625"/>
        <p:cNvGrpSpPr/>
        <p:nvPr/>
      </p:nvGrpSpPr>
      <p:grpSpPr>
        <a:xfrm>
          <a:off x="0" y="0"/>
          <a:ext cx="0" cy="0"/>
          <a:chOff x="0" y="0"/>
          <a:chExt cx="0" cy="0"/>
        </a:xfrm>
      </p:grpSpPr>
      <p:sp>
        <p:nvSpPr>
          <p:cNvPr id="626" name="Google Shape;626;p87"/>
          <p:cNvSpPr txBox="1"/>
          <p:nvPr/>
        </p:nvSpPr>
        <p:spPr>
          <a:xfrm>
            <a:off x="1454675" y="1567050"/>
            <a:ext cx="6397500" cy="2009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3600">
                <a:solidFill>
                  <a:srgbClr val="EEEEEE"/>
                </a:solidFill>
                <a:latin typeface="Lato"/>
                <a:ea typeface="Lato"/>
                <a:cs typeface="Lato"/>
                <a:sym typeface="Lato"/>
              </a:rPr>
              <a:t>Docker</a:t>
            </a:r>
            <a:endParaRPr sz="3600">
              <a:solidFill>
                <a:srgbClr val="EEEEEE"/>
              </a:solidFill>
              <a:latin typeface="Lato"/>
              <a:ea typeface="Lato"/>
              <a:cs typeface="Lato"/>
              <a:sym typeface="Lato"/>
            </a:endParaRPr>
          </a:p>
          <a:p>
            <a:pPr indent="0" lvl="0" marL="0" rtl="0" algn="ctr">
              <a:spcBef>
                <a:spcPts val="0"/>
              </a:spcBef>
              <a:spcAft>
                <a:spcPts val="0"/>
              </a:spcAft>
              <a:buNone/>
            </a:pPr>
            <a:r>
              <a:t/>
            </a:r>
            <a:endParaRPr sz="3600">
              <a:solidFill>
                <a:srgbClr val="EEEEEE"/>
              </a:solidFill>
              <a:latin typeface="Lato"/>
              <a:ea typeface="Lato"/>
              <a:cs typeface="Lato"/>
              <a:sym typeface="Lato"/>
            </a:endParaRPr>
          </a:p>
          <a:p>
            <a:pPr indent="0" lvl="0" marL="0" rtl="0" algn="ctr">
              <a:spcBef>
                <a:spcPts val="0"/>
              </a:spcBef>
              <a:spcAft>
                <a:spcPts val="0"/>
              </a:spcAft>
              <a:buNone/>
            </a:pPr>
            <a:r>
              <a:rPr lang="en-GB" sz="3400" u="sng">
                <a:solidFill>
                  <a:schemeClr val="hlink"/>
                </a:solidFill>
                <a:latin typeface="Lato"/>
                <a:ea typeface="Lato"/>
                <a:cs typeface="Lato"/>
                <a:sym typeface="Lato"/>
                <a:hlinkClick r:id="rId3"/>
              </a:rPr>
              <a:t>https://docs.docker.com/install/</a:t>
            </a:r>
            <a:endParaRPr sz="3400">
              <a:solidFill>
                <a:srgbClr val="EEEEEE"/>
              </a:solidFill>
              <a:latin typeface="Lato"/>
              <a:ea typeface="Lato"/>
              <a:cs typeface="Lato"/>
              <a:sym typeface="Lato"/>
            </a:endParaRPr>
          </a:p>
          <a:p>
            <a:pPr indent="0" lvl="0" marL="0" rtl="0" algn="ctr">
              <a:spcBef>
                <a:spcPts val="0"/>
              </a:spcBef>
              <a:spcAft>
                <a:spcPts val="0"/>
              </a:spcAft>
              <a:buNone/>
            </a:pPr>
            <a:r>
              <a:t/>
            </a:r>
            <a:endParaRPr sz="3600">
              <a:solidFill>
                <a:srgbClr val="EEEEEE"/>
              </a:solidFill>
              <a:latin typeface="Lato"/>
              <a:ea typeface="Lato"/>
              <a:cs typeface="Lato"/>
              <a:sym typeface="Lato"/>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630" name="Shape 630"/>
        <p:cNvGrpSpPr/>
        <p:nvPr/>
      </p:nvGrpSpPr>
      <p:grpSpPr>
        <a:xfrm>
          <a:off x="0" y="0"/>
          <a:ext cx="0" cy="0"/>
          <a:chOff x="0" y="0"/>
          <a:chExt cx="0" cy="0"/>
        </a:xfrm>
      </p:grpSpPr>
      <p:sp>
        <p:nvSpPr>
          <p:cNvPr id="631" name="Google Shape;631;p88"/>
          <p:cNvSpPr txBox="1"/>
          <p:nvPr/>
        </p:nvSpPr>
        <p:spPr>
          <a:xfrm>
            <a:off x="361050" y="1567050"/>
            <a:ext cx="8421900" cy="2009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3600">
                <a:solidFill>
                  <a:srgbClr val="EEEEEE"/>
                </a:solidFill>
                <a:latin typeface="Lato"/>
                <a:ea typeface="Lato"/>
                <a:cs typeface="Lato"/>
                <a:sym typeface="Lato"/>
              </a:rPr>
              <a:t>Polkadot Image</a:t>
            </a:r>
            <a:endParaRPr sz="3600">
              <a:solidFill>
                <a:srgbClr val="EEEEEE"/>
              </a:solidFill>
              <a:latin typeface="Lato"/>
              <a:ea typeface="Lato"/>
              <a:cs typeface="Lato"/>
              <a:sym typeface="Lato"/>
            </a:endParaRPr>
          </a:p>
          <a:p>
            <a:pPr indent="0" lvl="0" marL="0" rtl="0" algn="ctr">
              <a:spcBef>
                <a:spcPts val="0"/>
              </a:spcBef>
              <a:spcAft>
                <a:spcPts val="0"/>
              </a:spcAft>
              <a:buNone/>
            </a:pPr>
            <a:r>
              <a:t/>
            </a:r>
            <a:endParaRPr sz="3600">
              <a:solidFill>
                <a:srgbClr val="EEEEEE"/>
              </a:solidFill>
              <a:latin typeface="Lato"/>
              <a:ea typeface="Lato"/>
              <a:cs typeface="Lato"/>
              <a:sym typeface="Lato"/>
            </a:endParaRPr>
          </a:p>
          <a:p>
            <a:pPr indent="0" lvl="0" marL="0" rtl="0" algn="ctr">
              <a:spcBef>
                <a:spcPts val="0"/>
              </a:spcBef>
              <a:spcAft>
                <a:spcPts val="0"/>
              </a:spcAft>
              <a:buNone/>
            </a:pPr>
            <a:r>
              <a:rPr lang="en-GB" sz="3400">
                <a:solidFill>
                  <a:srgbClr val="00FF00"/>
                </a:solidFill>
                <a:latin typeface="Ubuntu Mono"/>
                <a:ea typeface="Ubuntu Mono"/>
                <a:cs typeface="Ubuntu Mono"/>
                <a:sym typeface="Ubuntu Mono"/>
              </a:rPr>
              <a:t>docker pull parity/polkadot:v0.4.4</a:t>
            </a:r>
            <a:endParaRPr sz="3400">
              <a:solidFill>
                <a:srgbClr val="00FF00"/>
              </a:solidFill>
              <a:latin typeface="Ubuntu Mono"/>
              <a:ea typeface="Ubuntu Mono"/>
              <a:cs typeface="Ubuntu Mono"/>
              <a:sym typeface="Ubuntu Mono"/>
            </a:endParaRPr>
          </a:p>
          <a:p>
            <a:pPr indent="0" lvl="0" marL="0" rtl="0" algn="ctr">
              <a:spcBef>
                <a:spcPts val="0"/>
              </a:spcBef>
              <a:spcAft>
                <a:spcPts val="0"/>
              </a:spcAft>
              <a:buNone/>
            </a:pPr>
            <a:r>
              <a:t/>
            </a:r>
            <a:endParaRPr sz="3600">
              <a:solidFill>
                <a:srgbClr val="EEEEEE"/>
              </a:solidFill>
              <a:latin typeface="Lato"/>
              <a:ea typeface="Lato"/>
              <a:cs typeface="Lato"/>
              <a:sym typeface="Lato"/>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635" name="Shape 635"/>
        <p:cNvGrpSpPr/>
        <p:nvPr/>
      </p:nvGrpSpPr>
      <p:grpSpPr>
        <a:xfrm>
          <a:off x="0" y="0"/>
          <a:ext cx="0" cy="0"/>
          <a:chOff x="0" y="0"/>
          <a:chExt cx="0" cy="0"/>
        </a:xfrm>
      </p:grpSpPr>
      <p:sp>
        <p:nvSpPr>
          <p:cNvPr id="636" name="Google Shape;636;p89"/>
          <p:cNvSpPr txBox="1"/>
          <p:nvPr/>
        </p:nvSpPr>
        <p:spPr>
          <a:xfrm>
            <a:off x="1454675" y="1567050"/>
            <a:ext cx="6397500" cy="2009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3600">
                <a:solidFill>
                  <a:srgbClr val="EEEEEE"/>
                </a:solidFill>
                <a:latin typeface="Lato"/>
                <a:ea typeface="Lato"/>
                <a:cs typeface="Lato"/>
                <a:sym typeface="Lato"/>
              </a:rPr>
              <a:t>Polkadot UI</a:t>
            </a:r>
            <a:endParaRPr sz="3600">
              <a:solidFill>
                <a:srgbClr val="EEEEEE"/>
              </a:solidFill>
              <a:latin typeface="Lato"/>
              <a:ea typeface="Lato"/>
              <a:cs typeface="Lato"/>
              <a:sym typeface="Lato"/>
            </a:endParaRPr>
          </a:p>
          <a:p>
            <a:pPr indent="0" lvl="0" marL="0" rtl="0" algn="ctr">
              <a:spcBef>
                <a:spcPts val="0"/>
              </a:spcBef>
              <a:spcAft>
                <a:spcPts val="0"/>
              </a:spcAft>
              <a:buNone/>
            </a:pPr>
            <a:r>
              <a:t/>
            </a:r>
            <a:endParaRPr sz="3600">
              <a:solidFill>
                <a:srgbClr val="EEEEEE"/>
              </a:solidFill>
              <a:latin typeface="Lato"/>
              <a:ea typeface="Lato"/>
              <a:cs typeface="Lato"/>
              <a:sym typeface="Lato"/>
            </a:endParaRPr>
          </a:p>
          <a:p>
            <a:pPr indent="0" lvl="0" marL="0" rtl="0" algn="ctr">
              <a:spcBef>
                <a:spcPts val="0"/>
              </a:spcBef>
              <a:spcAft>
                <a:spcPts val="0"/>
              </a:spcAft>
              <a:buNone/>
            </a:pPr>
            <a:r>
              <a:rPr lang="en-GB" sz="3600" u="sng">
                <a:solidFill>
                  <a:schemeClr val="hlink"/>
                </a:solidFill>
                <a:latin typeface="Lato"/>
                <a:ea typeface="Lato"/>
                <a:cs typeface="Lato"/>
                <a:sym typeface="Lato"/>
                <a:hlinkClick r:id="rId3"/>
              </a:rPr>
              <a:t>https://polkadot.js.org/apps</a:t>
            </a:r>
            <a:endParaRPr sz="3600">
              <a:solidFill>
                <a:srgbClr val="EEEEEE"/>
              </a:solidFill>
              <a:latin typeface="Lato"/>
              <a:ea typeface="Lato"/>
              <a:cs typeface="Lato"/>
              <a:sym typeface="Lato"/>
            </a:endParaRPr>
          </a:p>
          <a:p>
            <a:pPr indent="0" lvl="0" marL="0" rtl="0" algn="ctr">
              <a:spcBef>
                <a:spcPts val="0"/>
              </a:spcBef>
              <a:spcAft>
                <a:spcPts val="0"/>
              </a:spcAft>
              <a:buNone/>
            </a:pPr>
            <a:r>
              <a:t/>
            </a:r>
            <a:endParaRPr sz="3600">
              <a:solidFill>
                <a:srgbClr val="EEEEEE"/>
              </a:solidFill>
              <a:latin typeface="Lato"/>
              <a:ea typeface="Lato"/>
              <a:cs typeface="Lato"/>
              <a:sym typeface="Lato"/>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640" name="Shape 640"/>
        <p:cNvGrpSpPr/>
        <p:nvPr/>
      </p:nvGrpSpPr>
      <p:grpSpPr>
        <a:xfrm>
          <a:off x="0" y="0"/>
          <a:ext cx="0" cy="0"/>
          <a:chOff x="0" y="0"/>
          <a:chExt cx="0" cy="0"/>
        </a:xfrm>
      </p:grpSpPr>
      <p:pic>
        <p:nvPicPr>
          <p:cNvPr id="641" name="Google Shape;641;p90"/>
          <p:cNvPicPr preferRelativeResize="0"/>
          <p:nvPr/>
        </p:nvPicPr>
        <p:blipFill>
          <a:blip r:embed="rId3">
            <a:alphaModFix/>
          </a:blip>
          <a:stretch>
            <a:fillRect/>
          </a:stretch>
        </p:blipFill>
        <p:spPr>
          <a:xfrm>
            <a:off x="1348700" y="2273388"/>
            <a:ext cx="6437002" cy="2320018"/>
          </a:xfrm>
          <a:prstGeom prst="rect">
            <a:avLst/>
          </a:prstGeom>
          <a:noFill/>
          <a:ln>
            <a:noFill/>
          </a:ln>
        </p:spPr>
      </p:pic>
      <p:sp>
        <p:nvSpPr>
          <p:cNvPr id="642" name="Google Shape;642;p90"/>
          <p:cNvSpPr/>
          <p:nvPr/>
        </p:nvSpPr>
        <p:spPr>
          <a:xfrm>
            <a:off x="561800" y="4242250"/>
            <a:ext cx="786900" cy="299400"/>
          </a:xfrm>
          <a:prstGeom prst="rightArrow">
            <a:avLst>
              <a:gd fmla="val 50000" name="adj1"/>
              <a:gd fmla="val 50000" name="adj2"/>
            </a:avLst>
          </a:prstGeom>
          <a:solidFill>
            <a:srgbClr val="FF00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90"/>
          <p:cNvSpPr/>
          <p:nvPr/>
        </p:nvSpPr>
        <p:spPr>
          <a:xfrm>
            <a:off x="7008025" y="1699275"/>
            <a:ext cx="395400" cy="728700"/>
          </a:xfrm>
          <a:prstGeom prst="downArrow">
            <a:avLst>
              <a:gd fmla="val 50000" name="adj1"/>
              <a:gd fmla="val 50000" name="adj2"/>
            </a:avLst>
          </a:prstGeom>
          <a:solidFill>
            <a:srgbClr val="FF00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90"/>
          <p:cNvSpPr/>
          <p:nvPr/>
        </p:nvSpPr>
        <p:spPr>
          <a:xfrm>
            <a:off x="7725950" y="2685125"/>
            <a:ext cx="857400" cy="299400"/>
          </a:xfrm>
          <a:prstGeom prst="leftArrow">
            <a:avLst>
              <a:gd fmla="val 50000" name="adj1"/>
              <a:gd fmla="val 50000" name="adj2"/>
            </a:avLst>
          </a:prstGeom>
          <a:solidFill>
            <a:srgbClr val="FF00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90"/>
          <p:cNvSpPr/>
          <p:nvPr/>
        </p:nvSpPr>
        <p:spPr>
          <a:xfrm>
            <a:off x="7725950" y="3341175"/>
            <a:ext cx="857400" cy="299400"/>
          </a:xfrm>
          <a:prstGeom prst="leftArrow">
            <a:avLst>
              <a:gd fmla="val 50000" name="adj1"/>
              <a:gd fmla="val 50000" name="adj2"/>
            </a:avLst>
          </a:prstGeom>
          <a:solidFill>
            <a:srgbClr val="FF00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90"/>
          <p:cNvSpPr txBox="1"/>
          <p:nvPr/>
        </p:nvSpPr>
        <p:spPr>
          <a:xfrm>
            <a:off x="261800" y="4079600"/>
            <a:ext cx="300000" cy="29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2400">
                <a:solidFill>
                  <a:srgbClr val="FF0000"/>
                </a:solidFill>
              </a:rPr>
              <a:t>1</a:t>
            </a:r>
            <a:endParaRPr b="1" sz="2400">
              <a:solidFill>
                <a:srgbClr val="FF0000"/>
              </a:solidFill>
            </a:endParaRPr>
          </a:p>
        </p:txBody>
      </p:sp>
      <p:sp>
        <p:nvSpPr>
          <p:cNvPr id="647" name="Google Shape;647;p90"/>
          <p:cNvSpPr txBox="1"/>
          <p:nvPr/>
        </p:nvSpPr>
        <p:spPr>
          <a:xfrm>
            <a:off x="7008025" y="1247938"/>
            <a:ext cx="395400" cy="29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2400">
                <a:solidFill>
                  <a:srgbClr val="FF0000"/>
                </a:solidFill>
              </a:rPr>
              <a:t>2</a:t>
            </a:r>
            <a:endParaRPr b="1" sz="2400">
              <a:solidFill>
                <a:srgbClr val="FF0000"/>
              </a:solidFill>
            </a:endParaRPr>
          </a:p>
        </p:txBody>
      </p:sp>
      <p:sp>
        <p:nvSpPr>
          <p:cNvPr id="648" name="Google Shape;648;p90"/>
          <p:cNvSpPr txBox="1"/>
          <p:nvPr/>
        </p:nvSpPr>
        <p:spPr>
          <a:xfrm>
            <a:off x="8583350" y="2571738"/>
            <a:ext cx="395400" cy="29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2400">
                <a:solidFill>
                  <a:srgbClr val="FF0000"/>
                </a:solidFill>
              </a:rPr>
              <a:t>3</a:t>
            </a:r>
            <a:endParaRPr b="1" sz="2400">
              <a:solidFill>
                <a:srgbClr val="FF0000"/>
              </a:solidFill>
            </a:endParaRPr>
          </a:p>
        </p:txBody>
      </p:sp>
      <p:sp>
        <p:nvSpPr>
          <p:cNvPr id="649" name="Google Shape;649;p90"/>
          <p:cNvSpPr txBox="1"/>
          <p:nvPr/>
        </p:nvSpPr>
        <p:spPr>
          <a:xfrm>
            <a:off x="8534400" y="3208663"/>
            <a:ext cx="395400" cy="29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2400">
                <a:solidFill>
                  <a:srgbClr val="FF0000"/>
                </a:solidFill>
              </a:rPr>
              <a:t>4</a:t>
            </a:r>
            <a:endParaRPr b="1" sz="2400">
              <a:solidFill>
                <a:srgbClr val="FF0000"/>
              </a:solidFill>
            </a:endParaRPr>
          </a:p>
        </p:txBody>
      </p:sp>
      <p:sp>
        <p:nvSpPr>
          <p:cNvPr id="650" name="Google Shape;650;p90"/>
          <p:cNvSpPr txBox="1"/>
          <p:nvPr/>
        </p:nvSpPr>
        <p:spPr>
          <a:xfrm>
            <a:off x="65850" y="567850"/>
            <a:ext cx="9012300" cy="97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700">
              <a:solidFill>
                <a:srgbClr val="EEEEEE"/>
              </a:solidFill>
              <a:latin typeface="Lato"/>
              <a:ea typeface="Lato"/>
              <a:cs typeface="Lato"/>
              <a:sym typeface="Lato"/>
            </a:endParaRPr>
          </a:p>
          <a:p>
            <a:pPr indent="-336550" lvl="0" marL="457200" rtl="0" algn="l">
              <a:spcBef>
                <a:spcPts val="0"/>
              </a:spcBef>
              <a:spcAft>
                <a:spcPts val="0"/>
              </a:spcAft>
              <a:buClr>
                <a:srgbClr val="EEEEEE"/>
              </a:buClr>
              <a:buSzPts val="1700"/>
              <a:buFont typeface="Lato"/>
              <a:buAutoNum type="arabicPeriod"/>
            </a:pPr>
            <a:r>
              <a:rPr lang="en-GB" sz="1700">
                <a:solidFill>
                  <a:srgbClr val="EEEEEE"/>
                </a:solidFill>
                <a:latin typeface="Lato"/>
                <a:ea typeface="Lato"/>
                <a:cs typeface="Lato"/>
                <a:sym typeface="Lato"/>
              </a:rPr>
              <a:t>Go to </a:t>
            </a:r>
            <a:r>
              <a:rPr lang="en-GB" sz="1700" u="sng">
                <a:solidFill>
                  <a:schemeClr val="accent5"/>
                </a:solidFill>
                <a:latin typeface="Lato"/>
                <a:ea typeface="Lato"/>
                <a:cs typeface="Lato"/>
                <a:sym typeface="Lato"/>
                <a:hlinkClick r:id="rId4"/>
              </a:rPr>
              <a:t>https://polkadot.js.org/apps/#/explorer</a:t>
            </a:r>
            <a:r>
              <a:rPr lang="en-GB" sz="1700">
                <a:solidFill>
                  <a:schemeClr val="accent5"/>
                </a:solidFill>
                <a:latin typeface="Lato"/>
                <a:ea typeface="Lato"/>
                <a:cs typeface="Lato"/>
                <a:sym typeface="Lato"/>
              </a:rPr>
              <a:t> </a:t>
            </a:r>
            <a:r>
              <a:rPr lang="en-GB" sz="1700">
                <a:solidFill>
                  <a:srgbClr val="EEEEEE"/>
                </a:solidFill>
                <a:latin typeface="Lato"/>
                <a:ea typeface="Lato"/>
                <a:cs typeface="Lato"/>
                <a:sym typeface="Lato"/>
              </a:rPr>
              <a:t>and click on Settings.</a:t>
            </a:r>
            <a:endParaRPr sz="1700">
              <a:solidFill>
                <a:srgbClr val="EEEEEE"/>
              </a:solidFill>
              <a:latin typeface="Lato"/>
              <a:ea typeface="Lato"/>
              <a:cs typeface="Lato"/>
              <a:sym typeface="Lato"/>
            </a:endParaRPr>
          </a:p>
          <a:p>
            <a:pPr indent="-336550" lvl="0" marL="457200" rtl="0" algn="l">
              <a:spcBef>
                <a:spcPts val="0"/>
              </a:spcBef>
              <a:spcAft>
                <a:spcPts val="0"/>
              </a:spcAft>
              <a:buClr>
                <a:srgbClr val="EEEEEE"/>
              </a:buClr>
              <a:buSzPts val="1700"/>
              <a:buFont typeface="Lato"/>
              <a:buAutoNum type="arabicPeriod"/>
            </a:pPr>
            <a:r>
              <a:rPr lang="en-GB" sz="1700">
                <a:solidFill>
                  <a:srgbClr val="EEEEEE"/>
                </a:solidFill>
                <a:latin typeface="Lato"/>
                <a:ea typeface="Lato"/>
                <a:cs typeface="Lato"/>
                <a:sym typeface="Lato"/>
              </a:rPr>
              <a:t>Click on Custom Endpoint.</a:t>
            </a:r>
            <a:endParaRPr sz="1700">
              <a:solidFill>
                <a:srgbClr val="EEEEEE"/>
              </a:solidFill>
              <a:latin typeface="Lato"/>
              <a:ea typeface="Lato"/>
              <a:cs typeface="Lato"/>
              <a:sym typeface="Lato"/>
            </a:endParaRPr>
          </a:p>
          <a:p>
            <a:pPr indent="-336550" lvl="0" marL="457200" rtl="0" algn="l">
              <a:spcBef>
                <a:spcPts val="0"/>
              </a:spcBef>
              <a:spcAft>
                <a:spcPts val="0"/>
              </a:spcAft>
              <a:buClr>
                <a:srgbClr val="EEEEEE"/>
              </a:buClr>
              <a:buSzPts val="1700"/>
              <a:buFont typeface="Lato"/>
              <a:buAutoNum type="arabicPeriod"/>
            </a:pPr>
            <a:r>
              <a:rPr lang="en-GB" sz="1700">
                <a:solidFill>
                  <a:srgbClr val="EEEEEE"/>
                </a:solidFill>
                <a:latin typeface="Lato"/>
                <a:ea typeface="Lato"/>
                <a:cs typeface="Lato"/>
                <a:sym typeface="Lato"/>
              </a:rPr>
              <a:t>Set remote node address.</a:t>
            </a:r>
            <a:endParaRPr sz="1700">
              <a:solidFill>
                <a:srgbClr val="EEEEEE"/>
              </a:solidFill>
              <a:latin typeface="Lato"/>
              <a:ea typeface="Lato"/>
              <a:cs typeface="Lato"/>
              <a:sym typeface="Lato"/>
            </a:endParaRPr>
          </a:p>
          <a:p>
            <a:pPr indent="-336550" lvl="0" marL="457200" rtl="0" algn="l">
              <a:spcBef>
                <a:spcPts val="0"/>
              </a:spcBef>
              <a:spcAft>
                <a:spcPts val="0"/>
              </a:spcAft>
              <a:buClr>
                <a:srgbClr val="EEEEEE"/>
              </a:buClr>
              <a:buSzPts val="1700"/>
              <a:buFont typeface="Lato"/>
              <a:buAutoNum type="arabicPeriod"/>
            </a:pPr>
            <a:r>
              <a:rPr lang="en-GB" sz="1700">
                <a:solidFill>
                  <a:srgbClr val="EEEEEE"/>
                </a:solidFill>
                <a:latin typeface="Lato"/>
                <a:ea typeface="Lato"/>
                <a:cs typeface="Lato"/>
                <a:sym typeface="Lato"/>
              </a:rPr>
              <a:t>Click “Save &amp; Reload”.</a:t>
            </a:r>
            <a:endParaRPr sz="1700">
              <a:solidFill>
                <a:srgbClr val="EEEEEE"/>
              </a:solidFill>
              <a:latin typeface="Lato"/>
              <a:ea typeface="Lato"/>
              <a:cs typeface="Lato"/>
              <a:sym typeface="Lato"/>
            </a:endParaRPr>
          </a:p>
          <a:p>
            <a:pPr indent="0" lvl="0" marL="0" rtl="0" algn="l">
              <a:spcBef>
                <a:spcPts val="0"/>
              </a:spcBef>
              <a:spcAft>
                <a:spcPts val="0"/>
              </a:spcAft>
              <a:buNone/>
            </a:pPr>
            <a:r>
              <a:t/>
            </a:r>
            <a:endParaRPr sz="1700">
              <a:solidFill>
                <a:srgbClr val="EEEEEE"/>
              </a:solidFill>
              <a:latin typeface="Lato"/>
              <a:ea typeface="Lato"/>
              <a:cs typeface="Lato"/>
              <a:sym typeface="Lato"/>
            </a:endParaRPr>
          </a:p>
        </p:txBody>
      </p:sp>
      <p:sp>
        <p:nvSpPr>
          <p:cNvPr id="651" name="Google Shape;651;p90"/>
          <p:cNvSpPr txBox="1"/>
          <p:nvPr/>
        </p:nvSpPr>
        <p:spPr>
          <a:xfrm>
            <a:off x="310296" y="256980"/>
            <a:ext cx="3542400" cy="69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rgbClr val="EEEEEE"/>
                </a:solidFill>
                <a:latin typeface="Montserrat SemiBold"/>
                <a:ea typeface="Montserrat SemiBold"/>
                <a:cs typeface="Montserrat SemiBold"/>
                <a:sym typeface="Montserrat SemiBold"/>
              </a:rPr>
              <a:t>Connect to testnet</a:t>
            </a:r>
            <a:endParaRPr sz="1800">
              <a:solidFill>
                <a:srgbClr val="EEEEEE"/>
              </a:solidFill>
              <a:latin typeface="Montserrat SemiBold"/>
              <a:ea typeface="Montserrat SemiBold"/>
              <a:cs typeface="Montserrat SemiBold"/>
              <a:sym typeface="Montserrat SemiBold"/>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655" name="Shape 655"/>
        <p:cNvGrpSpPr/>
        <p:nvPr/>
      </p:nvGrpSpPr>
      <p:grpSpPr>
        <a:xfrm>
          <a:off x="0" y="0"/>
          <a:ext cx="0" cy="0"/>
          <a:chOff x="0" y="0"/>
          <a:chExt cx="0" cy="0"/>
        </a:xfrm>
      </p:grpSpPr>
      <p:sp>
        <p:nvSpPr>
          <p:cNvPr id="656" name="Google Shape;656;p91"/>
          <p:cNvSpPr txBox="1"/>
          <p:nvPr/>
        </p:nvSpPr>
        <p:spPr>
          <a:xfrm>
            <a:off x="310296" y="256980"/>
            <a:ext cx="3542400" cy="69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rgbClr val="EEEEEE"/>
                </a:solidFill>
                <a:latin typeface="Montserrat SemiBold"/>
                <a:ea typeface="Montserrat SemiBold"/>
                <a:cs typeface="Montserrat SemiBold"/>
                <a:sym typeface="Montserrat SemiBold"/>
              </a:rPr>
              <a:t>Create a stash account</a:t>
            </a:r>
            <a:endParaRPr sz="1800">
              <a:solidFill>
                <a:srgbClr val="EEEEEE"/>
              </a:solidFill>
              <a:latin typeface="Montserrat SemiBold"/>
              <a:ea typeface="Montserrat SemiBold"/>
              <a:cs typeface="Montserrat SemiBold"/>
              <a:sym typeface="Montserrat SemiBold"/>
            </a:endParaRPr>
          </a:p>
        </p:txBody>
      </p:sp>
      <p:sp>
        <p:nvSpPr>
          <p:cNvPr id="657" name="Google Shape;657;p91"/>
          <p:cNvSpPr/>
          <p:nvPr/>
        </p:nvSpPr>
        <p:spPr>
          <a:xfrm>
            <a:off x="6718700" y="3150400"/>
            <a:ext cx="786900" cy="225000"/>
          </a:xfrm>
          <a:prstGeom prst="leftArrow">
            <a:avLst>
              <a:gd fmla="val 50000" name="adj1"/>
              <a:gd fmla="val 50000" name="adj2"/>
            </a:avLst>
          </a:prstGeom>
          <a:solidFill>
            <a:srgbClr val="FF00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91"/>
          <p:cNvSpPr/>
          <p:nvPr/>
        </p:nvSpPr>
        <p:spPr>
          <a:xfrm>
            <a:off x="6718700" y="3420675"/>
            <a:ext cx="786900" cy="225000"/>
          </a:xfrm>
          <a:prstGeom prst="leftArrow">
            <a:avLst>
              <a:gd fmla="val 50000" name="adj1"/>
              <a:gd fmla="val 50000" name="adj2"/>
            </a:avLst>
          </a:prstGeom>
          <a:solidFill>
            <a:srgbClr val="FF00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91"/>
          <p:cNvSpPr/>
          <p:nvPr/>
        </p:nvSpPr>
        <p:spPr>
          <a:xfrm>
            <a:off x="6718700" y="3690950"/>
            <a:ext cx="786900" cy="225000"/>
          </a:xfrm>
          <a:prstGeom prst="leftArrow">
            <a:avLst>
              <a:gd fmla="val 50000" name="adj1"/>
              <a:gd fmla="val 50000" name="adj2"/>
            </a:avLst>
          </a:prstGeom>
          <a:solidFill>
            <a:srgbClr val="FF00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91"/>
          <p:cNvSpPr/>
          <p:nvPr/>
        </p:nvSpPr>
        <p:spPr>
          <a:xfrm>
            <a:off x="6718700" y="4596625"/>
            <a:ext cx="786900" cy="225000"/>
          </a:xfrm>
          <a:prstGeom prst="leftArrow">
            <a:avLst>
              <a:gd fmla="val 50000" name="adj1"/>
              <a:gd fmla="val 50000" name="adj2"/>
            </a:avLst>
          </a:prstGeom>
          <a:solidFill>
            <a:srgbClr val="FF00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91"/>
          <p:cNvSpPr txBox="1"/>
          <p:nvPr/>
        </p:nvSpPr>
        <p:spPr>
          <a:xfrm>
            <a:off x="7505600" y="2898650"/>
            <a:ext cx="300000" cy="29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2400">
                <a:solidFill>
                  <a:srgbClr val="FF0000"/>
                </a:solidFill>
              </a:rPr>
              <a:t>1</a:t>
            </a:r>
            <a:endParaRPr b="1" sz="2400">
              <a:solidFill>
                <a:srgbClr val="FF0000"/>
              </a:solidFill>
            </a:endParaRPr>
          </a:p>
        </p:txBody>
      </p:sp>
      <p:sp>
        <p:nvSpPr>
          <p:cNvPr id="662" name="Google Shape;662;p91"/>
          <p:cNvSpPr txBox="1"/>
          <p:nvPr/>
        </p:nvSpPr>
        <p:spPr>
          <a:xfrm>
            <a:off x="7505600" y="3235838"/>
            <a:ext cx="300000" cy="29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2400">
                <a:solidFill>
                  <a:srgbClr val="FF0000"/>
                </a:solidFill>
              </a:rPr>
              <a:t>2</a:t>
            </a:r>
            <a:endParaRPr b="1" sz="2400">
              <a:solidFill>
                <a:srgbClr val="FF0000"/>
              </a:solidFill>
            </a:endParaRPr>
          </a:p>
        </p:txBody>
      </p:sp>
      <p:sp>
        <p:nvSpPr>
          <p:cNvPr id="663" name="Google Shape;663;p91"/>
          <p:cNvSpPr txBox="1"/>
          <p:nvPr/>
        </p:nvSpPr>
        <p:spPr>
          <a:xfrm>
            <a:off x="7565425" y="3595075"/>
            <a:ext cx="300000" cy="46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2400">
                <a:solidFill>
                  <a:srgbClr val="FF0000"/>
                </a:solidFill>
              </a:rPr>
              <a:t>3</a:t>
            </a:r>
            <a:endParaRPr b="1" sz="2400">
              <a:solidFill>
                <a:srgbClr val="FF0000"/>
              </a:solidFill>
            </a:endParaRPr>
          </a:p>
        </p:txBody>
      </p:sp>
      <p:sp>
        <p:nvSpPr>
          <p:cNvPr id="664" name="Google Shape;664;p91"/>
          <p:cNvSpPr txBox="1"/>
          <p:nvPr/>
        </p:nvSpPr>
        <p:spPr>
          <a:xfrm>
            <a:off x="7469300" y="4452926"/>
            <a:ext cx="372600" cy="46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2400">
                <a:solidFill>
                  <a:srgbClr val="FF0000"/>
                </a:solidFill>
              </a:rPr>
              <a:t>4</a:t>
            </a:r>
            <a:endParaRPr b="1" sz="2400">
              <a:solidFill>
                <a:srgbClr val="FF0000"/>
              </a:solidFill>
            </a:endParaRPr>
          </a:p>
        </p:txBody>
      </p:sp>
      <p:pic>
        <p:nvPicPr>
          <p:cNvPr id="665" name="Google Shape;665;p91"/>
          <p:cNvPicPr preferRelativeResize="0"/>
          <p:nvPr/>
        </p:nvPicPr>
        <p:blipFill>
          <a:blip r:embed="rId3">
            <a:alphaModFix/>
          </a:blip>
          <a:stretch>
            <a:fillRect/>
          </a:stretch>
        </p:blipFill>
        <p:spPr>
          <a:xfrm>
            <a:off x="1400123" y="2326850"/>
            <a:ext cx="5166180" cy="2531082"/>
          </a:xfrm>
          <a:prstGeom prst="rect">
            <a:avLst/>
          </a:prstGeom>
          <a:noFill/>
          <a:ln>
            <a:noFill/>
          </a:ln>
        </p:spPr>
      </p:pic>
      <p:sp>
        <p:nvSpPr>
          <p:cNvPr id="666" name="Google Shape;666;p91"/>
          <p:cNvSpPr txBox="1"/>
          <p:nvPr/>
        </p:nvSpPr>
        <p:spPr>
          <a:xfrm>
            <a:off x="65850" y="949675"/>
            <a:ext cx="9012300" cy="979500"/>
          </a:xfrm>
          <a:prstGeom prst="rect">
            <a:avLst/>
          </a:prstGeom>
          <a:noFill/>
          <a:ln>
            <a:noFill/>
          </a:ln>
        </p:spPr>
        <p:txBody>
          <a:bodyPr anchorCtr="0" anchor="t" bIns="91425" lIns="91425" spcFirstLastPara="1" rIns="91425" wrap="square" tIns="91425">
            <a:noAutofit/>
          </a:bodyPr>
          <a:lstStyle/>
          <a:p>
            <a:pPr indent="-336550" lvl="0" marL="457200" rtl="0" algn="l">
              <a:spcBef>
                <a:spcPts val="0"/>
              </a:spcBef>
              <a:spcAft>
                <a:spcPts val="0"/>
              </a:spcAft>
              <a:buClr>
                <a:srgbClr val="EEEEEE"/>
              </a:buClr>
              <a:buSzPts val="1700"/>
              <a:buFont typeface="Lato"/>
              <a:buAutoNum type="arabicPeriod"/>
            </a:pPr>
            <a:r>
              <a:rPr lang="en-GB" sz="1700">
                <a:solidFill>
                  <a:srgbClr val="EEEEEE"/>
                </a:solidFill>
                <a:latin typeface="Lato"/>
                <a:ea typeface="Lato"/>
                <a:cs typeface="Lato"/>
                <a:sym typeface="Lato"/>
              </a:rPr>
              <a:t>Give yourself a name with a STASH suffix.</a:t>
            </a:r>
            <a:endParaRPr sz="1700">
              <a:solidFill>
                <a:srgbClr val="EEEEEE"/>
              </a:solidFill>
              <a:latin typeface="Lato"/>
              <a:ea typeface="Lato"/>
              <a:cs typeface="Lato"/>
              <a:sym typeface="Lato"/>
            </a:endParaRPr>
          </a:p>
          <a:p>
            <a:pPr indent="-336550" lvl="0" marL="457200" rtl="0" algn="l">
              <a:spcBef>
                <a:spcPts val="0"/>
              </a:spcBef>
              <a:spcAft>
                <a:spcPts val="0"/>
              </a:spcAft>
              <a:buClr>
                <a:srgbClr val="EEEEEE"/>
              </a:buClr>
              <a:buSzPts val="1700"/>
              <a:buFont typeface="Lato"/>
              <a:buAutoNum type="arabicPeriod"/>
            </a:pPr>
            <a:r>
              <a:rPr lang="en-GB" sz="1700">
                <a:solidFill>
                  <a:srgbClr val="EEEEEE"/>
                </a:solidFill>
                <a:latin typeface="Lato"/>
                <a:ea typeface="Lato"/>
                <a:cs typeface="Lato"/>
                <a:sym typeface="Lato"/>
              </a:rPr>
              <a:t>Copy down the mnemonic phrase.</a:t>
            </a:r>
            <a:endParaRPr sz="1700">
              <a:solidFill>
                <a:srgbClr val="EEEEEE"/>
              </a:solidFill>
              <a:latin typeface="Lato"/>
              <a:ea typeface="Lato"/>
              <a:cs typeface="Lato"/>
              <a:sym typeface="Lato"/>
            </a:endParaRPr>
          </a:p>
          <a:p>
            <a:pPr indent="-336550" lvl="0" marL="457200" rtl="0" algn="l">
              <a:spcBef>
                <a:spcPts val="0"/>
              </a:spcBef>
              <a:spcAft>
                <a:spcPts val="0"/>
              </a:spcAft>
              <a:buClr>
                <a:srgbClr val="EEEEEE"/>
              </a:buClr>
              <a:buSzPts val="1700"/>
              <a:buFont typeface="Lato"/>
              <a:buAutoNum type="arabicPeriod"/>
            </a:pPr>
            <a:r>
              <a:rPr lang="en-GB" sz="1700">
                <a:solidFill>
                  <a:srgbClr val="EEEEEE"/>
                </a:solidFill>
                <a:latin typeface="Lato"/>
                <a:ea typeface="Lato"/>
                <a:cs typeface="Lato"/>
                <a:sym typeface="Lato"/>
              </a:rPr>
              <a:t>Enter a password.</a:t>
            </a:r>
            <a:endParaRPr sz="1700">
              <a:solidFill>
                <a:srgbClr val="EEEEEE"/>
              </a:solidFill>
              <a:latin typeface="Lato"/>
              <a:ea typeface="Lato"/>
              <a:cs typeface="Lato"/>
              <a:sym typeface="Lato"/>
            </a:endParaRPr>
          </a:p>
          <a:p>
            <a:pPr indent="-336550" lvl="0" marL="457200" rtl="0" algn="l">
              <a:spcBef>
                <a:spcPts val="0"/>
              </a:spcBef>
              <a:spcAft>
                <a:spcPts val="0"/>
              </a:spcAft>
              <a:buClr>
                <a:srgbClr val="EEEEEE"/>
              </a:buClr>
              <a:buSzPts val="1700"/>
              <a:buFont typeface="Lato"/>
              <a:buAutoNum type="arabicPeriod"/>
            </a:pPr>
            <a:r>
              <a:rPr lang="en-GB" sz="1700">
                <a:solidFill>
                  <a:srgbClr val="EEEEEE"/>
                </a:solidFill>
                <a:latin typeface="Lato"/>
                <a:ea typeface="Lato"/>
                <a:cs typeface="Lato"/>
                <a:sym typeface="Lato"/>
              </a:rPr>
              <a:t>Click “Save”.</a:t>
            </a:r>
            <a:endParaRPr sz="1700">
              <a:solidFill>
                <a:srgbClr val="EEEEEE"/>
              </a:solidFill>
              <a:latin typeface="Lato"/>
              <a:ea typeface="Lato"/>
              <a:cs typeface="Lato"/>
              <a:sym typeface="Lato"/>
            </a:endParaRPr>
          </a:p>
          <a:p>
            <a:pPr indent="0" lvl="0" marL="0" rtl="0" algn="l">
              <a:spcBef>
                <a:spcPts val="0"/>
              </a:spcBef>
              <a:spcAft>
                <a:spcPts val="0"/>
              </a:spcAft>
              <a:buNone/>
            </a:pPr>
            <a:r>
              <a:t/>
            </a:r>
            <a:endParaRPr sz="1700">
              <a:solidFill>
                <a:srgbClr val="EEEEEE"/>
              </a:solidFill>
              <a:latin typeface="Lato"/>
              <a:ea typeface="Lato"/>
              <a:cs typeface="Lato"/>
              <a:sym typeface="Lato"/>
            </a:endParaRPr>
          </a:p>
          <a:p>
            <a:pPr indent="0" lvl="0" marL="0" rtl="0" algn="l">
              <a:spcBef>
                <a:spcPts val="0"/>
              </a:spcBef>
              <a:spcAft>
                <a:spcPts val="0"/>
              </a:spcAft>
              <a:buNone/>
            </a:pPr>
            <a:r>
              <a:t/>
            </a:r>
            <a:endParaRPr sz="1700">
              <a:solidFill>
                <a:srgbClr val="EEEEEE"/>
              </a:solidFill>
              <a:latin typeface="Lato"/>
              <a:ea typeface="Lato"/>
              <a:cs typeface="Lato"/>
              <a:sym typeface="Lato"/>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670" name="Shape 670"/>
        <p:cNvGrpSpPr/>
        <p:nvPr/>
      </p:nvGrpSpPr>
      <p:grpSpPr>
        <a:xfrm>
          <a:off x="0" y="0"/>
          <a:ext cx="0" cy="0"/>
          <a:chOff x="0" y="0"/>
          <a:chExt cx="0" cy="0"/>
        </a:xfrm>
      </p:grpSpPr>
      <p:sp>
        <p:nvSpPr>
          <p:cNvPr id="671" name="Google Shape;671;p92"/>
          <p:cNvSpPr txBox="1"/>
          <p:nvPr/>
        </p:nvSpPr>
        <p:spPr>
          <a:xfrm>
            <a:off x="310300" y="256975"/>
            <a:ext cx="3837900" cy="69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rgbClr val="EEEEEE"/>
                </a:solidFill>
                <a:latin typeface="Montserrat SemiBold"/>
                <a:ea typeface="Montserrat SemiBold"/>
                <a:cs typeface="Montserrat SemiBold"/>
                <a:sym typeface="Montserrat SemiBold"/>
              </a:rPr>
              <a:t>Create controller and session</a:t>
            </a:r>
            <a:endParaRPr sz="1800">
              <a:solidFill>
                <a:srgbClr val="EEEEEE"/>
              </a:solidFill>
              <a:latin typeface="Montserrat SemiBold"/>
              <a:ea typeface="Montserrat SemiBold"/>
              <a:cs typeface="Montserrat SemiBold"/>
              <a:sym typeface="Montserrat SemiBold"/>
            </a:endParaRPr>
          </a:p>
        </p:txBody>
      </p:sp>
      <p:sp>
        <p:nvSpPr>
          <p:cNvPr id="672" name="Google Shape;672;p92"/>
          <p:cNvSpPr txBox="1"/>
          <p:nvPr/>
        </p:nvSpPr>
        <p:spPr>
          <a:xfrm>
            <a:off x="65850" y="949675"/>
            <a:ext cx="9012300" cy="979500"/>
          </a:xfrm>
          <a:prstGeom prst="rect">
            <a:avLst/>
          </a:prstGeom>
          <a:noFill/>
          <a:ln>
            <a:noFill/>
          </a:ln>
        </p:spPr>
        <p:txBody>
          <a:bodyPr anchorCtr="0" anchor="t" bIns="91425" lIns="91425" spcFirstLastPara="1" rIns="91425" wrap="square" tIns="91425">
            <a:noAutofit/>
          </a:bodyPr>
          <a:lstStyle/>
          <a:p>
            <a:pPr indent="-336550" lvl="0" marL="457200" rtl="0" algn="l">
              <a:spcBef>
                <a:spcPts val="0"/>
              </a:spcBef>
              <a:spcAft>
                <a:spcPts val="0"/>
              </a:spcAft>
              <a:buClr>
                <a:srgbClr val="EEEEEE"/>
              </a:buClr>
              <a:buSzPts val="1700"/>
              <a:buFont typeface="Lato"/>
              <a:buAutoNum type="arabicPeriod"/>
            </a:pPr>
            <a:r>
              <a:rPr lang="en-GB" sz="1700">
                <a:solidFill>
                  <a:srgbClr val="EEEEEE"/>
                </a:solidFill>
                <a:latin typeface="Lato"/>
                <a:ea typeface="Lato"/>
                <a:cs typeface="Lato"/>
                <a:sym typeface="Lato"/>
              </a:rPr>
              <a:t>Do the same twice more.</a:t>
            </a:r>
            <a:endParaRPr sz="1700">
              <a:solidFill>
                <a:srgbClr val="EEEEEE"/>
              </a:solidFill>
              <a:latin typeface="Lato"/>
              <a:ea typeface="Lato"/>
              <a:cs typeface="Lato"/>
              <a:sym typeface="Lato"/>
            </a:endParaRPr>
          </a:p>
          <a:p>
            <a:pPr indent="-336550" lvl="0" marL="457200" rtl="0" algn="l">
              <a:spcBef>
                <a:spcPts val="0"/>
              </a:spcBef>
              <a:spcAft>
                <a:spcPts val="0"/>
              </a:spcAft>
              <a:buClr>
                <a:srgbClr val="EEEEEE"/>
              </a:buClr>
              <a:buSzPts val="1700"/>
              <a:buFont typeface="Lato"/>
              <a:buAutoNum type="arabicPeriod"/>
            </a:pPr>
            <a:r>
              <a:rPr lang="en-GB" sz="1700">
                <a:solidFill>
                  <a:srgbClr val="EEEEEE"/>
                </a:solidFill>
                <a:latin typeface="Lato"/>
                <a:ea typeface="Lato"/>
                <a:cs typeface="Lato"/>
                <a:sym typeface="Lato"/>
              </a:rPr>
              <a:t>One for CONTROLLER.</a:t>
            </a:r>
            <a:endParaRPr sz="1700">
              <a:solidFill>
                <a:srgbClr val="EEEEEE"/>
              </a:solidFill>
              <a:latin typeface="Lato"/>
              <a:ea typeface="Lato"/>
              <a:cs typeface="Lato"/>
              <a:sym typeface="Lato"/>
            </a:endParaRPr>
          </a:p>
          <a:p>
            <a:pPr indent="-336550" lvl="0" marL="457200" rtl="0" algn="l">
              <a:spcBef>
                <a:spcPts val="0"/>
              </a:spcBef>
              <a:spcAft>
                <a:spcPts val="0"/>
              </a:spcAft>
              <a:buClr>
                <a:srgbClr val="EEEEEE"/>
              </a:buClr>
              <a:buSzPts val="1700"/>
              <a:buFont typeface="Lato"/>
              <a:buAutoNum type="arabicPeriod"/>
            </a:pPr>
            <a:r>
              <a:rPr lang="en-GB" sz="1700">
                <a:solidFill>
                  <a:srgbClr val="EEEEEE"/>
                </a:solidFill>
                <a:latin typeface="Lato"/>
                <a:ea typeface="Lato"/>
                <a:cs typeface="Lato"/>
                <a:sym typeface="Lato"/>
              </a:rPr>
              <a:t>One for SESSION. </a:t>
            </a:r>
            <a:endParaRPr sz="1700">
              <a:solidFill>
                <a:srgbClr val="EEEEEE"/>
              </a:solidFill>
              <a:latin typeface="Lato"/>
              <a:ea typeface="Lato"/>
              <a:cs typeface="Lato"/>
              <a:sym typeface="Lato"/>
            </a:endParaRPr>
          </a:p>
          <a:p>
            <a:pPr indent="0" lvl="0" marL="0" rtl="0" algn="l">
              <a:spcBef>
                <a:spcPts val="0"/>
              </a:spcBef>
              <a:spcAft>
                <a:spcPts val="0"/>
              </a:spcAft>
              <a:buNone/>
            </a:pPr>
            <a:r>
              <a:t/>
            </a:r>
            <a:endParaRPr sz="1700">
              <a:solidFill>
                <a:srgbClr val="EEEEEE"/>
              </a:solidFill>
              <a:latin typeface="Lato"/>
              <a:ea typeface="Lato"/>
              <a:cs typeface="Lato"/>
              <a:sym typeface="Lato"/>
            </a:endParaRPr>
          </a:p>
          <a:p>
            <a:pPr indent="0" lvl="0" marL="0" rtl="0" algn="l">
              <a:spcBef>
                <a:spcPts val="0"/>
              </a:spcBef>
              <a:spcAft>
                <a:spcPts val="0"/>
              </a:spcAft>
              <a:buNone/>
            </a:pPr>
            <a:r>
              <a:t/>
            </a:r>
            <a:endParaRPr sz="1700">
              <a:solidFill>
                <a:srgbClr val="EEEEEE"/>
              </a:solidFill>
              <a:latin typeface="Lato"/>
              <a:ea typeface="Lato"/>
              <a:cs typeface="Lato"/>
              <a:sym typeface="Lato"/>
            </a:endParaRPr>
          </a:p>
        </p:txBody>
      </p:sp>
      <p:pic>
        <p:nvPicPr>
          <p:cNvPr id="673" name="Google Shape;673;p92"/>
          <p:cNvPicPr preferRelativeResize="0"/>
          <p:nvPr/>
        </p:nvPicPr>
        <p:blipFill>
          <a:blip r:embed="rId3">
            <a:alphaModFix/>
          </a:blip>
          <a:stretch>
            <a:fillRect/>
          </a:stretch>
        </p:blipFill>
        <p:spPr>
          <a:xfrm>
            <a:off x="581025" y="2174452"/>
            <a:ext cx="8123649" cy="2237750"/>
          </a:xfrm>
          <a:prstGeom prst="rect">
            <a:avLst/>
          </a:prstGeom>
          <a:noFill/>
          <a:ln>
            <a:noFill/>
          </a:ln>
        </p:spPr>
      </p:pic>
      <p:sp>
        <p:nvSpPr>
          <p:cNvPr id="674" name="Google Shape;674;p92"/>
          <p:cNvSpPr/>
          <p:nvPr/>
        </p:nvSpPr>
        <p:spPr>
          <a:xfrm>
            <a:off x="4082650" y="4146950"/>
            <a:ext cx="964500" cy="192900"/>
          </a:xfrm>
          <a:prstGeom prst="leftArrow">
            <a:avLst>
              <a:gd fmla="val 50000" name="adj1"/>
              <a:gd fmla="val 50000" name="adj2"/>
            </a:avLst>
          </a:prstGeom>
          <a:solidFill>
            <a:srgbClr val="FF00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92"/>
          <p:cNvSpPr txBox="1"/>
          <p:nvPr/>
        </p:nvSpPr>
        <p:spPr>
          <a:xfrm>
            <a:off x="5047150" y="3805475"/>
            <a:ext cx="3493200" cy="66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a:solidFill>
                  <a:srgbClr val="FF0000"/>
                </a:solidFill>
              </a:rPr>
              <a:t>Note crypto type for Session is </a:t>
            </a:r>
            <a:br>
              <a:rPr b="1" lang="en-GB">
                <a:solidFill>
                  <a:srgbClr val="FF0000"/>
                </a:solidFill>
              </a:rPr>
            </a:br>
            <a:r>
              <a:rPr b="1" i="1" lang="en-GB">
                <a:solidFill>
                  <a:srgbClr val="FF0000"/>
                </a:solidFill>
              </a:rPr>
              <a:t>ed25519</a:t>
            </a:r>
            <a:endParaRPr b="1" i="1">
              <a:solidFill>
                <a:srgbClr val="FF0000"/>
              </a:solidFill>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679" name="Shape 679"/>
        <p:cNvGrpSpPr/>
        <p:nvPr/>
      </p:nvGrpSpPr>
      <p:grpSpPr>
        <a:xfrm>
          <a:off x="0" y="0"/>
          <a:ext cx="0" cy="0"/>
          <a:chOff x="0" y="0"/>
          <a:chExt cx="0" cy="0"/>
        </a:xfrm>
      </p:grpSpPr>
      <p:sp>
        <p:nvSpPr>
          <p:cNvPr id="680" name="Google Shape;680;p93"/>
          <p:cNvSpPr txBox="1"/>
          <p:nvPr/>
        </p:nvSpPr>
        <p:spPr>
          <a:xfrm>
            <a:off x="310300" y="256975"/>
            <a:ext cx="3837900" cy="69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rgbClr val="EEEEEE"/>
                </a:solidFill>
                <a:latin typeface="Montserrat SemiBold"/>
                <a:ea typeface="Montserrat SemiBold"/>
                <a:cs typeface="Montserrat SemiBold"/>
                <a:sym typeface="Montserrat SemiBold"/>
              </a:rPr>
              <a:t>Get DOTs</a:t>
            </a:r>
            <a:endParaRPr sz="1800">
              <a:solidFill>
                <a:srgbClr val="EEEEEE"/>
              </a:solidFill>
              <a:latin typeface="Montserrat SemiBold"/>
              <a:ea typeface="Montserrat SemiBold"/>
              <a:cs typeface="Montserrat SemiBold"/>
              <a:sym typeface="Montserrat SemiBold"/>
            </a:endParaRPr>
          </a:p>
        </p:txBody>
      </p:sp>
      <p:sp>
        <p:nvSpPr>
          <p:cNvPr id="681" name="Google Shape;681;p93"/>
          <p:cNvSpPr txBox="1"/>
          <p:nvPr/>
        </p:nvSpPr>
        <p:spPr>
          <a:xfrm>
            <a:off x="65850" y="949675"/>
            <a:ext cx="9012300" cy="4017300"/>
          </a:xfrm>
          <a:prstGeom prst="rect">
            <a:avLst/>
          </a:prstGeom>
          <a:noFill/>
          <a:ln>
            <a:noFill/>
          </a:ln>
        </p:spPr>
        <p:txBody>
          <a:bodyPr anchorCtr="0" anchor="t" bIns="91425" lIns="91425" spcFirstLastPara="1" rIns="91425" wrap="square" tIns="91425">
            <a:noAutofit/>
          </a:bodyPr>
          <a:lstStyle/>
          <a:p>
            <a:pPr indent="-381000" lvl="0" marL="457200" rtl="0" algn="l">
              <a:spcBef>
                <a:spcPts val="0"/>
              </a:spcBef>
              <a:spcAft>
                <a:spcPts val="0"/>
              </a:spcAft>
              <a:buClr>
                <a:srgbClr val="EEEEEE"/>
              </a:buClr>
              <a:buSzPts val="2400"/>
              <a:buFont typeface="Lato"/>
              <a:buAutoNum type="arabicPeriod"/>
            </a:pPr>
            <a:r>
              <a:rPr lang="en-GB" sz="2400">
                <a:solidFill>
                  <a:srgbClr val="EEEEEE"/>
                </a:solidFill>
                <a:latin typeface="Lato"/>
                <a:ea typeface="Lato"/>
                <a:cs typeface="Lato"/>
                <a:sym typeface="Lato"/>
              </a:rPr>
              <a:t>Use the faucet (require Twitter) </a:t>
            </a:r>
            <a:r>
              <a:rPr lang="en-GB" sz="2400" u="sng">
                <a:solidFill>
                  <a:schemeClr val="hlink"/>
                </a:solidFill>
                <a:latin typeface="Lato"/>
                <a:ea typeface="Lato"/>
                <a:cs typeface="Lato"/>
                <a:sym typeface="Lato"/>
                <a:hlinkClick r:id="rId3"/>
              </a:rPr>
              <a:t>https://faucet.polkadot.network</a:t>
            </a:r>
            <a:endParaRPr sz="2400">
              <a:solidFill>
                <a:srgbClr val="EEEEEE"/>
              </a:solidFill>
              <a:latin typeface="Lato"/>
              <a:ea typeface="Lato"/>
              <a:cs typeface="Lato"/>
              <a:sym typeface="Lato"/>
            </a:endParaRPr>
          </a:p>
          <a:p>
            <a:pPr indent="0" lvl="0" marL="457200" rtl="0" algn="l">
              <a:spcBef>
                <a:spcPts val="0"/>
              </a:spcBef>
              <a:spcAft>
                <a:spcPts val="0"/>
              </a:spcAft>
              <a:buNone/>
            </a:pPr>
            <a:r>
              <a:t/>
            </a:r>
            <a:endParaRPr sz="2400">
              <a:solidFill>
                <a:srgbClr val="EEEEEE"/>
              </a:solidFill>
              <a:latin typeface="Lato"/>
              <a:ea typeface="Lato"/>
              <a:cs typeface="Lato"/>
              <a:sym typeface="Lato"/>
            </a:endParaRPr>
          </a:p>
          <a:p>
            <a:pPr indent="0" lvl="0" marL="0" rtl="0" algn="l">
              <a:spcBef>
                <a:spcPts val="0"/>
              </a:spcBef>
              <a:spcAft>
                <a:spcPts val="0"/>
              </a:spcAft>
              <a:buNone/>
            </a:pPr>
            <a:r>
              <a:t/>
            </a:r>
            <a:endParaRPr sz="2400">
              <a:solidFill>
                <a:srgbClr val="EEEEEE"/>
              </a:solidFill>
              <a:latin typeface="Lato"/>
              <a:ea typeface="Lato"/>
              <a:cs typeface="Lato"/>
              <a:sym typeface="Lato"/>
            </a:endParaRPr>
          </a:p>
          <a:p>
            <a:pPr indent="0" lvl="0" marL="0" rtl="0" algn="l">
              <a:spcBef>
                <a:spcPts val="0"/>
              </a:spcBef>
              <a:spcAft>
                <a:spcPts val="0"/>
              </a:spcAft>
              <a:buNone/>
            </a:pPr>
            <a:r>
              <a:t/>
            </a:r>
            <a:endParaRPr sz="1700">
              <a:solidFill>
                <a:srgbClr val="EEEEEE"/>
              </a:solidFill>
              <a:latin typeface="Lato"/>
              <a:ea typeface="Lato"/>
              <a:cs typeface="Lato"/>
              <a:sym typeface="Lato"/>
            </a:endParaRPr>
          </a:p>
          <a:p>
            <a:pPr indent="0" lvl="0" marL="0" rtl="0" algn="l">
              <a:spcBef>
                <a:spcPts val="0"/>
              </a:spcBef>
              <a:spcAft>
                <a:spcPts val="0"/>
              </a:spcAft>
              <a:buNone/>
            </a:pPr>
            <a:r>
              <a:t/>
            </a:r>
            <a:endParaRPr sz="1700">
              <a:solidFill>
                <a:srgbClr val="EEEEEE"/>
              </a:solidFill>
              <a:latin typeface="Lato"/>
              <a:ea typeface="Lato"/>
              <a:cs typeface="Lato"/>
              <a:sym typeface="Lato"/>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685" name="Shape 685"/>
        <p:cNvGrpSpPr/>
        <p:nvPr/>
      </p:nvGrpSpPr>
      <p:grpSpPr>
        <a:xfrm>
          <a:off x="0" y="0"/>
          <a:ext cx="0" cy="0"/>
          <a:chOff x="0" y="0"/>
          <a:chExt cx="0" cy="0"/>
        </a:xfrm>
      </p:grpSpPr>
      <p:sp>
        <p:nvSpPr>
          <p:cNvPr id="686" name="Google Shape;686;p94"/>
          <p:cNvSpPr txBox="1"/>
          <p:nvPr/>
        </p:nvSpPr>
        <p:spPr>
          <a:xfrm>
            <a:off x="310300" y="256975"/>
            <a:ext cx="3837900" cy="69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rgbClr val="EEEEEE"/>
                </a:solidFill>
                <a:latin typeface="Montserrat SemiBold"/>
                <a:ea typeface="Montserrat SemiBold"/>
                <a:cs typeface="Montserrat SemiBold"/>
                <a:sym typeface="Montserrat SemiBold"/>
              </a:rPr>
              <a:t>Bond DOTs</a:t>
            </a:r>
            <a:endParaRPr sz="1800">
              <a:solidFill>
                <a:srgbClr val="EEEEEE"/>
              </a:solidFill>
              <a:latin typeface="Montserrat SemiBold"/>
              <a:ea typeface="Montserrat SemiBold"/>
              <a:cs typeface="Montserrat SemiBold"/>
              <a:sym typeface="Montserrat SemiBold"/>
            </a:endParaRPr>
          </a:p>
        </p:txBody>
      </p:sp>
      <p:sp>
        <p:nvSpPr>
          <p:cNvPr id="687" name="Google Shape;687;p94"/>
          <p:cNvSpPr txBox="1"/>
          <p:nvPr/>
        </p:nvSpPr>
        <p:spPr>
          <a:xfrm>
            <a:off x="65850" y="949675"/>
            <a:ext cx="9012300" cy="979500"/>
          </a:xfrm>
          <a:prstGeom prst="rect">
            <a:avLst/>
          </a:prstGeom>
          <a:noFill/>
          <a:ln>
            <a:noFill/>
          </a:ln>
        </p:spPr>
        <p:txBody>
          <a:bodyPr anchorCtr="0" anchor="t" bIns="91425" lIns="91425" spcFirstLastPara="1" rIns="91425" wrap="square" tIns="91425">
            <a:noAutofit/>
          </a:bodyPr>
          <a:lstStyle/>
          <a:p>
            <a:pPr indent="-336550" lvl="0" marL="457200" rtl="0" algn="l">
              <a:spcBef>
                <a:spcPts val="0"/>
              </a:spcBef>
              <a:spcAft>
                <a:spcPts val="0"/>
              </a:spcAft>
              <a:buClr>
                <a:srgbClr val="EEEEEE"/>
              </a:buClr>
              <a:buSzPts val="1700"/>
              <a:buFont typeface="Lato"/>
              <a:buAutoNum type="arabicPeriod"/>
            </a:pPr>
            <a:r>
              <a:rPr lang="en-GB" sz="1700">
                <a:solidFill>
                  <a:srgbClr val="EEEEEE"/>
                </a:solidFill>
                <a:latin typeface="Lato"/>
                <a:ea typeface="Lato"/>
                <a:cs typeface="Lato"/>
                <a:sym typeface="Lato"/>
              </a:rPr>
              <a:t>Go to the “Staking” tab and click “New Stake”</a:t>
            </a:r>
            <a:endParaRPr sz="1700">
              <a:solidFill>
                <a:srgbClr val="EEEEEE"/>
              </a:solidFill>
              <a:latin typeface="Lato"/>
              <a:ea typeface="Lato"/>
              <a:cs typeface="Lato"/>
              <a:sym typeface="Lato"/>
            </a:endParaRPr>
          </a:p>
          <a:p>
            <a:pPr indent="-336550" lvl="0" marL="457200" rtl="0" algn="l">
              <a:spcBef>
                <a:spcPts val="0"/>
              </a:spcBef>
              <a:spcAft>
                <a:spcPts val="0"/>
              </a:spcAft>
              <a:buClr>
                <a:srgbClr val="EEEEEE"/>
              </a:buClr>
              <a:buSzPts val="1700"/>
              <a:buFont typeface="Lato"/>
              <a:buAutoNum type="arabicPeriod"/>
            </a:pPr>
            <a:r>
              <a:rPr lang="en-GB" sz="1700">
                <a:solidFill>
                  <a:srgbClr val="EEEEEE"/>
                </a:solidFill>
                <a:latin typeface="Lato"/>
                <a:ea typeface="Lato"/>
                <a:cs typeface="Lato"/>
                <a:sym typeface="Lato"/>
              </a:rPr>
              <a:t>Enter the relevant Stash and Controller accounts generated earlier</a:t>
            </a:r>
            <a:endParaRPr sz="1700">
              <a:solidFill>
                <a:srgbClr val="EEEEEE"/>
              </a:solidFill>
              <a:latin typeface="Lato"/>
              <a:ea typeface="Lato"/>
              <a:cs typeface="Lato"/>
              <a:sym typeface="Lato"/>
            </a:endParaRPr>
          </a:p>
          <a:p>
            <a:pPr indent="-336550" lvl="0" marL="457200" rtl="0" algn="l">
              <a:spcBef>
                <a:spcPts val="0"/>
              </a:spcBef>
              <a:spcAft>
                <a:spcPts val="0"/>
              </a:spcAft>
              <a:buClr>
                <a:srgbClr val="EEEEEE"/>
              </a:buClr>
              <a:buSzPts val="1700"/>
              <a:buFont typeface="Lato"/>
              <a:buAutoNum type="arabicPeriod"/>
            </a:pPr>
            <a:r>
              <a:rPr lang="en-GB" sz="1700">
                <a:solidFill>
                  <a:srgbClr val="EEEEEE"/>
                </a:solidFill>
                <a:latin typeface="Lato"/>
                <a:ea typeface="Lato"/>
                <a:cs typeface="Lato"/>
                <a:sym typeface="Lato"/>
              </a:rPr>
              <a:t>Note: you do not have to bond ALL of the DOTs in your Stash account - any bonded DOTs are liable to be slashed in case of misbehavior.</a:t>
            </a:r>
            <a:endParaRPr sz="1700">
              <a:solidFill>
                <a:srgbClr val="EEEEEE"/>
              </a:solidFill>
              <a:latin typeface="Lato"/>
              <a:ea typeface="Lato"/>
              <a:cs typeface="Lato"/>
              <a:sym typeface="Lato"/>
            </a:endParaRPr>
          </a:p>
          <a:p>
            <a:pPr indent="0" lvl="0" marL="0" rtl="0" algn="l">
              <a:spcBef>
                <a:spcPts val="0"/>
              </a:spcBef>
              <a:spcAft>
                <a:spcPts val="0"/>
              </a:spcAft>
              <a:buNone/>
            </a:pPr>
            <a:r>
              <a:t/>
            </a:r>
            <a:endParaRPr sz="1700">
              <a:solidFill>
                <a:srgbClr val="EEEEEE"/>
              </a:solidFill>
              <a:latin typeface="Lato"/>
              <a:ea typeface="Lato"/>
              <a:cs typeface="Lato"/>
              <a:sym typeface="Lato"/>
            </a:endParaRPr>
          </a:p>
          <a:p>
            <a:pPr indent="0" lvl="0" marL="0" rtl="0" algn="l">
              <a:spcBef>
                <a:spcPts val="0"/>
              </a:spcBef>
              <a:spcAft>
                <a:spcPts val="0"/>
              </a:spcAft>
              <a:buNone/>
            </a:pPr>
            <a:r>
              <a:t/>
            </a:r>
            <a:endParaRPr sz="1700">
              <a:solidFill>
                <a:srgbClr val="EEEEEE"/>
              </a:solidFill>
              <a:latin typeface="Lato"/>
              <a:ea typeface="Lato"/>
              <a:cs typeface="Lato"/>
              <a:sym typeface="Lato"/>
            </a:endParaRPr>
          </a:p>
        </p:txBody>
      </p:sp>
      <p:pic>
        <p:nvPicPr>
          <p:cNvPr id="688" name="Google Shape;688;p94"/>
          <p:cNvPicPr preferRelativeResize="0"/>
          <p:nvPr/>
        </p:nvPicPr>
        <p:blipFill>
          <a:blip r:embed="rId3">
            <a:alphaModFix/>
          </a:blip>
          <a:stretch>
            <a:fillRect/>
          </a:stretch>
        </p:blipFill>
        <p:spPr>
          <a:xfrm>
            <a:off x="1400123" y="2326850"/>
            <a:ext cx="5664461" cy="2664250"/>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692" name="Shape 692"/>
        <p:cNvGrpSpPr/>
        <p:nvPr/>
      </p:nvGrpSpPr>
      <p:grpSpPr>
        <a:xfrm>
          <a:off x="0" y="0"/>
          <a:ext cx="0" cy="0"/>
          <a:chOff x="0" y="0"/>
          <a:chExt cx="0" cy="0"/>
        </a:xfrm>
      </p:grpSpPr>
      <p:sp>
        <p:nvSpPr>
          <p:cNvPr id="693" name="Google Shape;693;p95"/>
          <p:cNvSpPr txBox="1"/>
          <p:nvPr/>
        </p:nvSpPr>
        <p:spPr>
          <a:xfrm>
            <a:off x="310300" y="256975"/>
            <a:ext cx="3837900" cy="69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rgbClr val="EEEEEE"/>
                </a:solidFill>
                <a:latin typeface="Montserrat SemiBold"/>
                <a:ea typeface="Montserrat SemiBold"/>
                <a:cs typeface="Montserrat SemiBold"/>
                <a:sym typeface="Montserrat SemiBold"/>
              </a:rPr>
              <a:t>Set session key</a:t>
            </a:r>
            <a:endParaRPr sz="1800">
              <a:solidFill>
                <a:srgbClr val="EEEEEE"/>
              </a:solidFill>
              <a:latin typeface="Montserrat SemiBold"/>
              <a:ea typeface="Montserrat SemiBold"/>
              <a:cs typeface="Montserrat SemiBold"/>
              <a:sym typeface="Montserrat SemiBold"/>
            </a:endParaRPr>
          </a:p>
        </p:txBody>
      </p:sp>
      <p:sp>
        <p:nvSpPr>
          <p:cNvPr id="694" name="Google Shape;694;p95"/>
          <p:cNvSpPr txBox="1"/>
          <p:nvPr/>
        </p:nvSpPr>
        <p:spPr>
          <a:xfrm>
            <a:off x="65850" y="949675"/>
            <a:ext cx="9012300" cy="97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700">
                <a:solidFill>
                  <a:srgbClr val="EEEEEE"/>
                </a:solidFill>
                <a:latin typeface="Lato"/>
                <a:ea typeface="Lato"/>
                <a:cs typeface="Lato"/>
                <a:sym typeface="Lato"/>
              </a:rPr>
              <a:t>After entering the password, signing, and submitting the extrinsic, you should see a new stake.</a:t>
            </a:r>
            <a:endParaRPr sz="1700">
              <a:solidFill>
                <a:srgbClr val="EEEEEE"/>
              </a:solidFill>
              <a:latin typeface="Lato"/>
              <a:ea typeface="Lato"/>
              <a:cs typeface="Lato"/>
              <a:sym typeface="Lato"/>
            </a:endParaRPr>
          </a:p>
          <a:p>
            <a:pPr indent="0" lvl="0" marL="0" rtl="0" algn="l">
              <a:spcBef>
                <a:spcPts val="0"/>
              </a:spcBef>
              <a:spcAft>
                <a:spcPts val="0"/>
              </a:spcAft>
              <a:buNone/>
            </a:pPr>
            <a:r>
              <a:t/>
            </a:r>
            <a:endParaRPr sz="1700">
              <a:solidFill>
                <a:srgbClr val="EEEEEE"/>
              </a:solidFill>
              <a:latin typeface="Lato"/>
              <a:ea typeface="Lato"/>
              <a:cs typeface="Lato"/>
              <a:sym typeface="Lato"/>
            </a:endParaRPr>
          </a:p>
        </p:txBody>
      </p:sp>
      <p:pic>
        <p:nvPicPr>
          <p:cNvPr id="695" name="Google Shape;695;p95"/>
          <p:cNvPicPr preferRelativeResize="0"/>
          <p:nvPr/>
        </p:nvPicPr>
        <p:blipFill>
          <a:blip r:embed="rId3">
            <a:alphaModFix/>
          </a:blip>
          <a:stretch>
            <a:fillRect/>
          </a:stretch>
        </p:blipFill>
        <p:spPr>
          <a:xfrm>
            <a:off x="1400126" y="1735925"/>
            <a:ext cx="5967500" cy="2851525"/>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699" name="Shape 699"/>
        <p:cNvGrpSpPr/>
        <p:nvPr/>
      </p:nvGrpSpPr>
      <p:grpSpPr>
        <a:xfrm>
          <a:off x="0" y="0"/>
          <a:ext cx="0" cy="0"/>
          <a:chOff x="0" y="0"/>
          <a:chExt cx="0" cy="0"/>
        </a:xfrm>
      </p:grpSpPr>
      <p:sp>
        <p:nvSpPr>
          <p:cNvPr id="700" name="Google Shape;700;p96"/>
          <p:cNvSpPr txBox="1"/>
          <p:nvPr/>
        </p:nvSpPr>
        <p:spPr>
          <a:xfrm>
            <a:off x="310300" y="256975"/>
            <a:ext cx="3837900" cy="69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rgbClr val="EEEEEE"/>
                </a:solidFill>
                <a:latin typeface="Montserrat SemiBold"/>
                <a:ea typeface="Montserrat SemiBold"/>
                <a:cs typeface="Montserrat SemiBold"/>
                <a:sym typeface="Montserrat SemiBold"/>
              </a:rPr>
              <a:t>Start your validator</a:t>
            </a:r>
            <a:endParaRPr sz="1800">
              <a:solidFill>
                <a:srgbClr val="EEEEEE"/>
              </a:solidFill>
              <a:latin typeface="Montserrat SemiBold"/>
              <a:ea typeface="Montserrat SemiBold"/>
              <a:cs typeface="Montserrat SemiBold"/>
              <a:sym typeface="Montserrat SemiBold"/>
            </a:endParaRPr>
          </a:p>
        </p:txBody>
      </p:sp>
      <p:sp>
        <p:nvSpPr>
          <p:cNvPr id="701" name="Google Shape;701;p96"/>
          <p:cNvSpPr txBox="1"/>
          <p:nvPr/>
        </p:nvSpPr>
        <p:spPr>
          <a:xfrm>
            <a:off x="65850" y="949675"/>
            <a:ext cx="9012300" cy="97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700">
                <a:solidFill>
                  <a:srgbClr val="EEEEEE"/>
                </a:solidFill>
                <a:latin typeface="Lato"/>
                <a:ea typeface="Lato"/>
                <a:cs typeface="Lato"/>
                <a:sym typeface="Lato"/>
              </a:rPr>
              <a:t>Using Docker</a:t>
            </a:r>
            <a:endParaRPr sz="1700">
              <a:solidFill>
                <a:srgbClr val="EEEEEE"/>
              </a:solidFill>
              <a:latin typeface="Lato"/>
              <a:ea typeface="Lato"/>
              <a:cs typeface="Lato"/>
              <a:sym typeface="Lato"/>
            </a:endParaRPr>
          </a:p>
          <a:p>
            <a:pPr indent="0" lvl="0" marL="0" rtl="0" algn="l">
              <a:spcBef>
                <a:spcPts val="0"/>
              </a:spcBef>
              <a:spcAft>
                <a:spcPts val="0"/>
              </a:spcAft>
              <a:buNone/>
            </a:pPr>
            <a:r>
              <a:t/>
            </a:r>
            <a:endParaRPr sz="1700">
              <a:solidFill>
                <a:srgbClr val="EEEEEE"/>
              </a:solidFill>
              <a:latin typeface="Lato"/>
              <a:ea typeface="Lato"/>
              <a:cs typeface="Lato"/>
              <a:sym typeface="Lato"/>
            </a:endParaRPr>
          </a:p>
        </p:txBody>
      </p:sp>
      <p:sp>
        <p:nvSpPr>
          <p:cNvPr id="702" name="Google Shape;702;p96"/>
          <p:cNvSpPr txBox="1"/>
          <p:nvPr/>
        </p:nvSpPr>
        <p:spPr>
          <a:xfrm>
            <a:off x="361050" y="1567050"/>
            <a:ext cx="8421900" cy="2009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sz="3600">
              <a:solidFill>
                <a:srgbClr val="EEEEEE"/>
              </a:solidFill>
              <a:latin typeface="Lato"/>
              <a:ea typeface="Lato"/>
              <a:cs typeface="Lato"/>
              <a:sym typeface="Lato"/>
            </a:endParaRPr>
          </a:p>
          <a:p>
            <a:pPr indent="0" lvl="0" marL="0" rtl="0" algn="ctr">
              <a:spcBef>
                <a:spcPts val="0"/>
              </a:spcBef>
              <a:spcAft>
                <a:spcPts val="0"/>
              </a:spcAft>
              <a:buNone/>
            </a:pPr>
            <a:r>
              <a:rPr lang="en-GB" sz="3400">
                <a:solidFill>
                  <a:srgbClr val="00FF00"/>
                </a:solidFill>
                <a:latin typeface="Ubuntu Mono"/>
                <a:ea typeface="Ubuntu Mono"/>
                <a:cs typeface="Ubuntu Mono"/>
                <a:sym typeface="Ubuntu Mono"/>
              </a:rPr>
              <a:t>d</a:t>
            </a:r>
            <a:r>
              <a:rPr lang="en-GB" sz="3400">
                <a:solidFill>
                  <a:srgbClr val="00FF00"/>
                </a:solidFill>
                <a:latin typeface="Ubuntu Mono"/>
                <a:ea typeface="Ubuntu Mono"/>
                <a:cs typeface="Ubuntu Mono"/>
                <a:sym typeface="Ubuntu Mono"/>
              </a:rPr>
              <a:t>ocker run parity/polkadot:v0.4.4 --name &lt;name&gt; --validator --key &lt;mnemonic or seed&gt;</a:t>
            </a:r>
            <a:endParaRPr sz="3400">
              <a:solidFill>
                <a:srgbClr val="00FF00"/>
              </a:solidFill>
              <a:latin typeface="Ubuntu Mono"/>
              <a:ea typeface="Ubuntu Mono"/>
              <a:cs typeface="Ubuntu Mono"/>
              <a:sym typeface="Ubuntu Mono"/>
            </a:endParaRPr>
          </a:p>
          <a:p>
            <a:pPr indent="0" lvl="0" marL="0" rtl="0" algn="ctr">
              <a:spcBef>
                <a:spcPts val="0"/>
              </a:spcBef>
              <a:spcAft>
                <a:spcPts val="0"/>
              </a:spcAft>
              <a:buNone/>
            </a:pPr>
            <a:r>
              <a:t/>
            </a:r>
            <a:endParaRPr sz="3600">
              <a:solidFill>
                <a:srgbClr val="EEEEEE"/>
              </a:solidFill>
              <a:latin typeface="Lato"/>
              <a:ea typeface="Lato"/>
              <a:cs typeface="Lato"/>
              <a:sym typeface="La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188" name="Shape 188"/>
        <p:cNvGrpSpPr/>
        <p:nvPr/>
      </p:nvGrpSpPr>
      <p:grpSpPr>
        <a:xfrm>
          <a:off x="0" y="0"/>
          <a:ext cx="0" cy="0"/>
          <a:chOff x="0" y="0"/>
          <a:chExt cx="0" cy="0"/>
        </a:xfrm>
      </p:grpSpPr>
      <p:sp>
        <p:nvSpPr>
          <p:cNvPr id="189" name="Google Shape;189;p34"/>
          <p:cNvSpPr txBox="1"/>
          <p:nvPr/>
        </p:nvSpPr>
        <p:spPr>
          <a:xfrm>
            <a:off x="310296" y="256980"/>
            <a:ext cx="3542400" cy="69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latin typeface="Montserrat SemiBold"/>
                <a:ea typeface="Montserrat SemiBold"/>
                <a:cs typeface="Montserrat SemiBold"/>
                <a:sym typeface="Montserrat SemiBold"/>
              </a:rPr>
              <a:t>Polkadot</a:t>
            </a:r>
            <a:r>
              <a:rPr lang="en-GB" sz="1800">
                <a:latin typeface="Montserrat SemiBold"/>
                <a:ea typeface="Montserrat SemiBold"/>
                <a:cs typeface="Montserrat SemiBold"/>
                <a:sym typeface="Montserrat SemiBold"/>
              </a:rPr>
              <a:t>: </a:t>
            </a:r>
            <a:endParaRPr sz="1800">
              <a:latin typeface="Montserrat SemiBold"/>
              <a:ea typeface="Montserrat SemiBold"/>
              <a:cs typeface="Montserrat SemiBold"/>
              <a:sym typeface="Montserrat SemiBold"/>
            </a:endParaRPr>
          </a:p>
        </p:txBody>
      </p:sp>
      <p:pic>
        <p:nvPicPr>
          <p:cNvPr id="190" name="Google Shape;190;p34"/>
          <p:cNvPicPr preferRelativeResize="0"/>
          <p:nvPr/>
        </p:nvPicPr>
        <p:blipFill>
          <a:blip r:embed="rId3">
            <a:alphaModFix amt="10000"/>
          </a:blip>
          <a:stretch>
            <a:fillRect/>
          </a:stretch>
        </p:blipFill>
        <p:spPr>
          <a:xfrm>
            <a:off x="7314100" y="91725"/>
            <a:ext cx="1669101" cy="834550"/>
          </a:xfrm>
          <a:prstGeom prst="rect">
            <a:avLst/>
          </a:prstGeom>
          <a:noFill/>
          <a:ln>
            <a:noFill/>
          </a:ln>
        </p:spPr>
      </p:pic>
      <p:sp>
        <p:nvSpPr>
          <p:cNvPr id="191" name="Google Shape;191;p34"/>
          <p:cNvSpPr txBox="1"/>
          <p:nvPr/>
        </p:nvSpPr>
        <p:spPr>
          <a:xfrm>
            <a:off x="1833725" y="1797850"/>
            <a:ext cx="5451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200">
                <a:latin typeface="Montserrat"/>
                <a:ea typeface="Montserrat"/>
                <a:cs typeface="Montserrat"/>
                <a:sym typeface="Montserrat"/>
              </a:rPr>
              <a:t>Consensus</a:t>
            </a:r>
            <a:r>
              <a:rPr lang="en-GB" sz="1200">
                <a:latin typeface="Montserrat Medium"/>
                <a:ea typeface="Montserrat Medium"/>
                <a:cs typeface="Montserrat Medium"/>
                <a:sym typeface="Montserrat Medium"/>
              </a:rPr>
              <a:t>: GRANDPA finality gadget + BABE block production.</a:t>
            </a:r>
            <a:endParaRPr sz="1200">
              <a:latin typeface="Montserrat Medium"/>
              <a:ea typeface="Montserrat Medium"/>
              <a:cs typeface="Montserrat Medium"/>
              <a:sym typeface="Montserrat Medium"/>
            </a:endParaRPr>
          </a:p>
          <a:p>
            <a:pPr indent="0" lvl="0" marL="0" rtl="0" algn="l">
              <a:spcBef>
                <a:spcPts val="0"/>
              </a:spcBef>
              <a:spcAft>
                <a:spcPts val="0"/>
              </a:spcAft>
              <a:buNone/>
            </a:pPr>
            <a:r>
              <a:t/>
            </a:r>
            <a:endParaRPr sz="1200">
              <a:latin typeface="Montserrat Medium"/>
              <a:ea typeface="Montserrat Medium"/>
              <a:cs typeface="Montserrat Medium"/>
              <a:sym typeface="Montserrat Medium"/>
            </a:endParaRPr>
          </a:p>
          <a:p>
            <a:pPr indent="0" lvl="0" marL="0" rtl="0" algn="l">
              <a:spcBef>
                <a:spcPts val="0"/>
              </a:spcBef>
              <a:spcAft>
                <a:spcPts val="0"/>
              </a:spcAft>
              <a:buNone/>
            </a:pPr>
            <a:r>
              <a:t/>
            </a:r>
            <a:endParaRPr sz="1200">
              <a:latin typeface="Montserrat"/>
              <a:ea typeface="Montserrat"/>
              <a:cs typeface="Montserrat"/>
              <a:sym typeface="Montserrat"/>
            </a:endParaRPr>
          </a:p>
        </p:txBody>
      </p:sp>
      <p:sp>
        <p:nvSpPr>
          <p:cNvPr id="192" name="Google Shape;192;p34"/>
          <p:cNvSpPr txBox="1"/>
          <p:nvPr/>
        </p:nvSpPr>
        <p:spPr>
          <a:xfrm>
            <a:off x="1833725" y="2636050"/>
            <a:ext cx="56217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200">
                <a:latin typeface="Montserrat"/>
                <a:ea typeface="Montserrat"/>
                <a:cs typeface="Montserrat"/>
                <a:sym typeface="Montserrat"/>
              </a:rPr>
              <a:t>Validator Selection</a:t>
            </a:r>
            <a:r>
              <a:rPr lang="en-GB" sz="1200">
                <a:latin typeface="Montserrat Medium"/>
                <a:ea typeface="Montserrat Medium"/>
                <a:cs typeface="Montserrat Medium"/>
                <a:sym typeface="Montserrat Medium"/>
              </a:rPr>
              <a:t>: Nominated Proof of Stake (NPoS).</a:t>
            </a:r>
            <a:endParaRPr sz="1200">
              <a:latin typeface="Montserrat Medium"/>
              <a:ea typeface="Montserrat Medium"/>
              <a:cs typeface="Montserrat Medium"/>
              <a:sym typeface="Montserrat Medium"/>
            </a:endParaRPr>
          </a:p>
          <a:p>
            <a:pPr indent="0" lvl="0" marL="0" rtl="0" algn="l">
              <a:spcBef>
                <a:spcPts val="0"/>
              </a:spcBef>
              <a:spcAft>
                <a:spcPts val="0"/>
              </a:spcAft>
              <a:buNone/>
            </a:pPr>
            <a:r>
              <a:t/>
            </a:r>
            <a:endParaRPr b="1" sz="1200">
              <a:latin typeface="Montserrat"/>
              <a:ea typeface="Montserrat"/>
              <a:cs typeface="Montserrat"/>
              <a:sym typeface="Montserrat"/>
            </a:endParaRPr>
          </a:p>
        </p:txBody>
      </p:sp>
      <p:sp>
        <p:nvSpPr>
          <p:cNvPr id="193" name="Google Shape;193;p34"/>
          <p:cNvSpPr txBox="1"/>
          <p:nvPr/>
        </p:nvSpPr>
        <p:spPr>
          <a:xfrm>
            <a:off x="1833725" y="3474250"/>
            <a:ext cx="5451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200">
                <a:latin typeface="Montserrat"/>
                <a:ea typeface="Montserrat"/>
                <a:cs typeface="Montserrat"/>
                <a:sym typeface="Montserrat"/>
              </a:rPr>
              <a:t>Governance</a:t>
            </a:r>
            <a:r>
              <a:rPr lang="en-GB" sz="1200">
                <a:latin typeface="Montserrat Medium"/>
                <a:ea typeface="Montserrat Medium"/>
                <a:cs typeface="Montserrat Medium"/>
                <a:sym typeface="Montserrat Medium"/>
              </a:rPr>
              <a:t>: On-chain lock voting in referendums with adaptive quorum biasing.</a:t>
            </a:r>
            <a:endParaRPr sz="1200">
              <a:latin typeface="Montserrat Medium"/>
              <a:ea typeface="Montserrat Medium"/>
              <a:cs typeface="Montserrat Medium"/>
              <a:sym typeface="Montserrat Medium"/>
            </a:endParaRPr>
          </a:p>
          <a:p>
            <a:pPr indent="0" lvl="0" marL="0" rtl="0" algn="l">
              <a:spcBef>
                <a:spcPts val="0"/>
              </a:spcBef>
              <a:spcAft>
                <a:spcPts val="0"/>
              </a:spcAft>
              <a:buNone/>
            </a:pPr>
            <a:r>
              <a:t/>
            </a:r>
            <a:endParaRPr sz="1200">
              <a:latin typeface="Montserrat Medium"/>
              <a:ea typeface="Montserrat Medium"/>
              <a:cs typeface="Montserrat Medium"/>
              <a:sym typeface="Montserrat Medium"/>
            </a:endParaRPr>
          </a:p>
          <a:p>
            <a:pPr indent="0" lvl="0" marL="0" rtl="0" algn="l">
              <a:spcBef>
                <a:spcPts val="0"/>
              </a:spcBef>
              <a:spcAft>
                <a:spcPts val="0"/>
              </a:spcAft>
              <a:buNone/>
            </a:pPr>
            <a:r>
              <a:t/>
            </a:r>
            <a:endParaRPr sz="1200">
              <a:latin typeface="Montserrat Medium"/>
              <a:ea typeface="Montserrat Medium"/>
              <a:cs typeface="Montserrat Medium"/>
              <a:sym typeface="Montserrat Medium"/>
            </a:endParaRPr>
          </a:p>
        </p:txBody>
      </p:sp>
      <p:sp>
        <p:nvSpPr>
          <p:cNvPr id="194" name="Google Shape;194;p34"/>
          <p:cNvSpPr txBox="1"/>
          <p:nvPr/>
        </p:nvSpPr>
        <p:spPr>
          <a:xfrm>
            <a:off x="310300" y="926275"/>
            <a:ext cx="977100" cy="383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GB" sz="1800">
                <a:solidFill>
                  <a:srgbClr val="E6007A"/>
                </a:solidFill>
                <a:latin typeface="Lato"/>
                <a:ea typeface="Lato"/>
                <a:cs typeface="Lato"/>
                <a:sym typeface="Lato"/>
              </a:rPr>
              <a:t>Details</a:t>
            </a:r>
            <a:endParaRPr/>
          </a:p>
        </p:txBody>
      </p:sp>
      <p:pic>
        <p:nvPicPr>
          <p:cNvPr id="195" name="Google Shape;195;p34"/>
          <p:cNvPicPr preferRelativeResize="0"/>
          <p:nvPr/>
        </p:nvPicPr>
        <p:blipFill>
          <a:blip r:embed="rId4">
            <a:alphaModFix/>
          </a:blip>
          <a:stretch>
            <a:fillRect/>
          </a:stretch>
        </p:blipFill>
        <p:spPr>
          <a:xfrm>
            <a:off x="1265633" y="1890467"/>
            <a:ext cx="396000" cy="387481"/>
          </a:xfrm>
          <a:prstGeom prst="rect">
            <a:avLst/>
          </a:prstGeom>
          <a:noFill/>
          <a:ln>
            <a:noFill/>
          </a:ln>
        </p:spPr>
      </p:pic>
      <p:pic>
        <p:nvPicPr>
          <p:cNvPr id="196" name="Google Shape;196;p34"/>
          <p:cNvPicPr preferRelativeResize="0"/>
          <p:nvPr/>
        </p:nvPicPr>
        <p:blipFill>
          <a:blip r:embed="rId4">
            <a:alphaModFix/>
          </a:blip>
          <a:stretch>
            <a:fillRect/>
          </a:stretch>
        </p:blipFill>
        <p:spPr>
          <a:xfrm>
            <a:off x="1265633" y="2699267"/>
            <a:ext cx="396000" cy="387481"/>
          </a:xfrm>
          <a:prstGeom prst="rect">
            <a:avLst/>
          </a:prstGeom>
          <a:noFill/>
          <a:ln>
            <a:noFill/>
          </a:ln>
        </p:spPr>
      </p:pic>
      <p:pic>
        <p:nvPicPr>
          <p:cNvPr id="197" name="Google Shape;197;p34"/>
          <p:cNvPicPr preferRelativeResize="0"/>
          <p:nvPr/>
        </p:nvPicPr>
        <p:blipFill>
          <a:blip r:embed="rId4">
            <a:alphaModFix/>
          </a:blip>
          <a:stretch>
            <a:fillRect/>
          </a:stretch>
        </p:blipFill>
        <p:spPr>
          <a:xfrm>
            <a:off x="1265620" y="3508079"/>
            <a:ext cx="396000" cy="387481"/>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706" name="Shape 706"/>
        <p:cNvGrpSpPr/>
        <p:nvPr/>
      </p:nvGrpSpPr>
      <p:grpSpPr>
        <a:xfrm>
          <a:off x="0" y="0"/>
          <a:ext cx="0" cy="0"/>
          <a:chOff x="0" y="0"/>
          <a:chExt cx="0" cy="0"/>
        </a:xfrm>
      </p:grpSpPr>
      <p:sp>
        <p:nvSpPr>
          <p:cNvPr id="707" name="Google Shape;707;p97"/>
          <p:cNvSpPr txBox="1"/>
          <p:nvPr/>
        </p:nvSpPr>
        <p:spPr>
          <a:xfrm>
            <a:off x="310296" y="256980"/>
            <a:ext cx="3542400" cy="69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rgbClr val="EEEEEE"/>
                </a:solidFill>
                <a:latin typeface="Montserrat SemiBold"/>
                <a:ea typeface="Montserrat SemiBold"/>
                <a:cs typeface="Montserrat SemiBold"/>
                <a:sym typeface="Montserrat SemiBold"/>
              </a:rPr>
              <a:t>Telemetry</a:t>
            </a:r>
            <a:endParaRPr sz="1800">
              <a:solidFill>
                <a:srgbClr val="EEEEEE"/>
              </a:solidFill>
              <a:latin typeface="Montserrat SemiBold"/>
              <a:ea typeface="Montserrat SemiBold"/>
              <a:cs typeface="Montserrat SemiBold"/>
              <a:sym typeface="Montserrat SemiBold"/>
            </a:endParaRPr>
          </a:p>
        </p:txBody>
      </p:sp>
      <p:sp>
        <p:nvSpPr>
          <p:cNvPr id="708" name="Google Shape;708;p97"/>
          <p:cNvSpPr txBox="1"/>
          <p:nvPr/>
        </p:nvSpPr>
        <p:spPr>
          <a:xfrm>
            <a:off x="440550" y="2152950"/>
            <a:ext cx="8262900" cy="837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3600" u="sng">
                <a:solidFill>
                  <a:schemeClr val="hlink"/>
                </a:solidFill>
                <a:hlinkClick r:id="rId3"/>
              </a:rPr>
              <a:t>https://telemetry.polkadot.io</a:t>
            </a:r>
            <a:endParaRPr sz="3600">
              <a:solidFill>
                <a:srgbClr val="EEEEEE"/>
              </a:solidFill>
              <a:latin typeface="Lato"/>
              <a:ea typeface="Lato"/>
              <a:cs typeface="Lato"/>
              <a:sym typeface="Lato"/>
            </a:endParaRPr>
          </a:p>
          <a:p>
            <a:pPr indent="0" lvl="0" marL="0" rtl="0" algn="l">
              <a:spcBef>
                <a:spcPts val="0"/>
              </a:spcBef>
              <a:spcAft>
                <a:spcPts val="0"/>
              </a:spcAft>
              <a:buNone/>
            </a:pPr>
            <a:r>
              <a:t/>
            </a:r>
            <a:endParaRPr sz="1800">
              <a:solidFill>
                <a:srgbClr val="EEEEEE"/>
              </a:solidFill>
              <a:latin typeface="Lato"/>
              <a:ea typeface="Lato"/>
              <a:cs typeface="Lato"/>
              <a:sym typeface="Lato"/>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712" name="Shape 712"/>
        <p:cNvGrpSpPr/>
        <p:nvPr/>
      </p:nvGrpSpPr>
      <p:grpSpPr>
        <a:xfrm>
          <a:off x="0" y="0"/>
          <a:ext cx="0" cy="0"/>
          <a:chOff x="0" y="0"/>
          <a:chExt cx="0" cy="0"/>
        </a:xfrm>
      </p:grpSpPr>
      <p:sp>
        <p:nvSpPr>
          <p:cNvPr id="713" name="Google Shape;713;p98"/>
          <p:cNvSpPr txBox="1"/>
          <p:nvPr/>
        </p:nvSpPr>
        <p:spPr>
          <a:xfrm>
            <a:off x="310300" y="256975"/>
            <a:ext cx="3837900" cy="69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rgbClr val="EEEEEE"/>
                </a:solidFill>
                <a:latin typeface="Montserrat SemiBold"/>
                <a:ea typeface="Montserrat SemiBold"/>
                <a:cs typeface="Montserrat SemiBold"/>
                <a:sym typeface="Montserrat SemiBold"/>
              </a:rPr>
              <a:t>Apply to be a validator</a:t>
            </a:r>
            <a:endParaRPr sz="1800">
              <a:solidFill>
                <a:srgbClr val="EEEEEE"/>
              </a:solidFill>
              <a:latin typeface="Montserrat SemiBold"/>
              <a:ea typeface="Montserrat SemiBold"/>
              <a:cs typeface="Montserrat SemiBold"/>
              <a:sym typeface="Montserrat SemiBold"/>
            </a:endParaRPr>
          </a:p>
        </p:txBody>
      </p:sp>
      <p:sp>
        <p:nvSpPr>
          <p:cNvPr id="714" name="Google Shape;714;p98"/>
          <p:cNvSpPr txBox="1"/>
          <p:nvPr/>
        </p:nvSpPr>
        <p:spPr>
          <a:xfrm>
            <a:off x="65850" y="949675"/>
            <a:ext cx="9012300" cy="979500"/>
          </a:xfrm>
          <a:prstGeom prst="rect">
            <a:avLst/>
          </a:prstGeom>
          <a:noFill/>
          <a:ln>
            <a:noFill/>
          </a:ln>
        </p:spPr>
        <p:txBody>
          <a:bodyPr anchorCtr="0" anchor="t" bIns="91425" lIns="91425" spcFirstLastPara="1" rIns="91425" wrap="square" tIns="91425">
            <a:noAutofit/>
          </a:bodyPr>
          <a:lstStyle/>
          <a:p>
            <a:pPr indent="-336550" lvl="0" marL="457200" rtl="0" algn="l">
              <a:spcBef>
                <a:spcPts val="0"/>
              </a:spcBef>
              <a:spcAft>
                <a:spcPts val="0"/>
              </a:spcAft>
              <a:buClr>
                <a:srgbClr val="EEEEEE"/>
              </a:buClr>
              <a:buSzPts val="1700"/>
              <a:buFont typeface="Lato"/>
              <a:buAutoNum type="arabicPeriod"/>
            </a:pPr>
            <a:r>
              <a:rPr b="1" lang="en-GB" sz="1700">
                <a:solidFill>
                  <a:srgbClr val="EEEEEE"/>
                </a:solidFill>
                <a:latin typeface="Lato"/>
                <a:ea typeface="Lato"/>
                <a:cs typeface="Lato"/>
                <a:sym typeface="Lato"/>
              </a:rPr>
              <a:t>Go back to the Polkadot Explorer</a:t>
            </a:r>
            <a:endParaRPr b="1" sz="1700">
              <a:solidFill>
                <a:srgbClr val="EEEEEE"/>
              </a:solidFill>
              <a:latin typeface="Lato"/>
              <a:ea typeface="Lato"/>
              <a:cs typeface="Lato"/>
              <a:sym typeface="Lato"/>
            </a:endParaRPr>
          </a:p>
          <a:p>
            <a:pPr indent="-336550" lvl="0" marL="457200" rtl="0" algn="l">
              <a:spcBef>
                <a:spcPts val="0"/>
              </a:spcBef>
              <a:spcAft>
                <a:spcPts val="0"/>
              </a:spcAft>
              <a:buClr>
                <a:srgbClr val="EEEEEE"/>
              </a:buClr>
              <a:buSzPts val="1700"/>
              <a:buFont typeface="Lato"/>
              <a:buAutoNum type="arabicPeriod"/>
            </a:pPr>
            <a:r>
              <a:rPr b="1" lang="en-GB" sz="1700">
                <a:solidFill>
                  <a:srgbClr val="EEEEEE"/>
                </a:solidFill>
                <a:latin typeface="Lato"/>
                <a:ea typeface="Lato"/>
                <a:cs typeface="Lato"/>
                <a:sym typeface="Lato"/>
              </a:rPr>
              <a:t>Select the “Staking Tab” </a:t>
            </a:r>
            <a:endParaRPr b="1" sz="1700">
              <a:solidFill>
                <a:srgbClr val="EEEEEE"/>
              </a:solidFill>
              <a:latin typeface="Lato"/>
              <a:ea typeface="Lato"/>
              <a:cs typeface="Lato"/>
              <a:sym typeface="Lato"/>
            </a:endParaRPr>
          </a:p>
          <a:p>
            <a:pPr indent="-336550" lvl="0" marL="457200" rtl="0" algn="l">
              <a:spcBef>
                <a:spcPts val="0"/>
              </a:spcBef>
              <a:spcAft>
                <a:spcPts val="0"/>
              </a:spcAft>
              <a:buClr>
                <a:srgbClr val="EEEEEE"/>
              </a:buClr>
              <a:buSzPts val="1700"/>
              <a:buFont typeface="Lato"/>
              <a:buAutoNum type="arabicPeriod"/>
            </a:pPr>
            <a:r>
              <a:rPr b="1" lang="en-GB" sz="1700">
                <a:solidFill>
                  <a:srgbClr val="EEEEEE"/>
                </a:solidFill>
                <a:latin typeface="Lato"/>
                <a:ea typeface="Lato"/>
                <a:cs typeface="Lato"/>
                <a:sym typeface="Lato"/>
              </a:rPr>
              <a:t>Select “Account Actions”</a:t>
            </a:r>
            <a:endParaRPr b="1" sz="1700">
              <a:solidFill>
                <a:srgbClr val="EEEEEE"/>
              </a:solidFill>
              <a:latin typeface="Lato"/>
              <a:ea typeface="Lato"/>
              <a:cs typeface="Lato"/>
              <a:sym typeface="Lato"/>
            </a:endParaRPr>
          </a:p>
          <a:p>
            <a:pPr indent="-336550" lvl="0" marL="457200" rtl="0" algn="l">
              <a:spcBef>
                <a:spcPts val="0"/>
              </a:spcBef>
              <a:spcAft>
                <a:spcPts val="0"/>
              </a:spcAft>
              <a:buClr>
                <a:srgbClr val="EEEEEE"/>
              </a:buClr>
              <a:buSzPts val="1700"/>
              <a:buFont typeface="Lato"/>
              <a:buAutoNum type="arabicPeriod"/>
            </a:pPr>
            <a:r>
              <a:rPr b="1" lang="en-GB" sz="1700">
                <a:solidFill>
                  <a:srgbClr val="EEEEEE"/>
                </a:solidFill>
                <a:latin typeface="Lato"/>
                <a:ea typeface="Lato"/>
                <a:cs typeface="Lato"/>
                <a:sym typeface="Lato"/>
              </a:rPr>
              <a:t>You should see your bonded DOTs</a:t>
            </a:r>
            <a:endParaRPr sz="1700">
              <a:solidFill>
                <a:srgbClr val="EEEEEE"/>
              </a:solidFill>
              <a:latin typeface="Lato"/>
              <a:ea typeface="Lato"/>
              <a:cs typeface="Lato"/>
              <a:sym typeface="Lato"/>
            </a:endParaRPr>
          </a:p>
          <a:p>
            <a:pPr indent="0" lvl="0" marL="0" rtl="0" algn="l">
              <a:spcBef>
                <a:spcPts val="0"/>
              </a:spcBef>
              <a:spcAft>
                <a:spcPts val="0"/>
              </a:spcAft>
              <a:buNone/>
            </a:pPr>
            <a:r>
              <a:t/>
            </a:r>
            <a:endParaRPr sz="1700">
              <a:solidFill>
                <a:srgbClr val="EEEEEE"/>
              </a:solidFill>
              <a:latin typeface="Lato"/>
              <a:ea typeface="Lato"/>
              <a:cs typeface="Lato"/>
              <a:sym typeface="Lato"/>
            </a:endParaRPr>
          </a:p>
          <a:p>
            <a:pPr indent="0" lvl="0" marL="0" rtl="0" algn="l">
              <a:spcBef>
                <a:spcPts val="0"/>
              </a:spcBef>
              <a:spcAft>
                <a:spcPts val="0"/>
              </a:spcAft>
              <a:buNone/>
            </a:pPr>
            <a:r>
              <a:t/>
            </a:r>
            <a:endParaRPr sz="1700">
              <a:solidFill>
                <a:srgbClr val="EEEEEE"/>
              </a:solidFill>
              <a:latin typeface="Lato"/>
              <a:ea typeface="Lato"/>
              <a:cs typeface="Lato"/>
              <a:sym typeface="Lato"/>
            </a:endParaRPr>
          </a:p>
        </p:txBody>
      </p:sp>
      <p:pic>
        <p:nvPicPr>
          <p:cNvPr id="715" name="Google Shape;715;p98"/>
          <p:cNvPicPr preferRelativeResize="0"/>
          <p:nvPr/>
        </p:nvPicPr>
        <p:blipFill>
          <a:blip r:embed="rId3">
            <a:alphaModFix/>
          </a:blip>
          <a:stretch>
            <a:fillRect/>
          </a:stretch>
        </p:blipFill>
        <p:spPr>
          <a:xfrm>
            <a:off x="1065201" y="2356525"/>
            <a:ext cx="7013600" cy="2602750"/>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719" name="Shape 719"/>
        <p:cNvGrpSpPr/>
        <p:nvPr/>
      </p:nvGrpSpPr>
      <p:grpSpPr>
        <a:xfrm>
          <a:off x="0" y="0"/>
          <a:ext cx="0" cy="0"/>
          <a:chOff x="0" y="0"/>
          <a:chExt cx="0" cy="0"/>
        </a:xfrm>
      </p:grpSpPr>
      <p:sp>
        <p:nvSpPr>
          <p:cNvPr id="720" name="Google Shape;720;p99"/>
          <p:cNvSpPr txBox="1"/>
          <p:nvPr/>
        </p:nvSpPr>
        <p:spPr>
          <a:xfrm>
            <a:off x="310300" y="256975"/>
            <a:ext cx="3837900" cy="69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rgbClr val="EEEEEE"/>
                </a:solidFill>
                <a:latin typeface="Montserrat SemiBold"/>
                <a:ea typeface="Montserrat SemiBold"/>
                <a:cs typeface="Montserrat SemiBold"/>
                <a:sym typeface="Montserrat SemiBold"/>
              </a:rPr>
              <a:t>Apply to be a validator</a:t>
            </a:r>
            <a:endParaRPr sz="1800">
              <a:solidFill>
                <a:srgbClr val="EEEEEE"/>
              </a:solidFill>
              <a:latin typeface="Montserrat SemiBold"/>
              <a:ea typeface="Montserrat SemiBold"/>
              <a:cs typeface="Montserrat SemiBold"/>
              <a:sym typeface="Montserrat SemiBold"/>
            </a:endParaRPr>
          </a:p>
        </p:txBody>
      </p:sp>
      <p:sp>
        <p:nvSpPr>
          <p:cNvPr id="721" name="Google Shape;721;p99"/>
          <p:cNvSpPr txBox="1"/>
          <p:nvPr/>
        </p:nvSpPr>
        <p:spPr>
          <a:xfrm>
            <a:off x="65850" y="949675"/>
            <a:ext cx="9012300" cy="979500"/>
          </a:xfrm>
          <a:prstGeom prst="rect">
            <a:avLst/>
          </a:prstGeom>
          <a:noFill/>
          <a:ln>
            <a:noFill/>
          </a:ln>
        </p:spPr>
        <p:txBody>
          <a:bodyPr anchorCtr="0" anchor="t" bIns="91425" lIns="91425" spcFirstLastPara="1" rIns="91425" wrap="square" tIns="91425">
            <a:noAutofit/>
          </a:bodyPr>
          <a:lstStyle/>
          <a:p>
            <a:pPr indent="-336550" lvl="0" marL="457200" rtl="0" algn="l">
              <a:spcBef>
                <a:spcPts val="0"/>
              </a:spcBef>
              <a:spcAft>
                <a:spcPts val="0"/>
              </a:spcAft>
              <a:buClr>
                <a:srgbClr val="EEEEEE"/>
              </a:buClr>
              <a:buSzPts val="1700"/>
              <a:buFont typeface="Lato"/>
              <a:buAutoNum type="arabicPeriod"/>
            </a:pPr>
            <a:r>
              <a:rPr b="1" lang="en-GB" sz="1700">
                <a:solidFill>
                  <a:srgbClr val="EEEEEE"/>
                </a:solidFill>
                <a:latin typeface="Lato"/>
                <a:ea typeface="Lato"/>
                <a:cs typeface="Lato"/>
                <a:sym typeface="Lato"/>
              </a:rPr>
              <a:t>Click “Set Session Key”</a:t>
            </a:r>
            <a:endParaRPr b="1" sz="1700">
              <a:solidFill>
                <a:srgbClr val="EEEEEE"/>
              </a:solidFill>
              <a:latin typeface="Lato"/>
              <a:ea typeface="Lato"/>
              <a:cs typeface="Lato"/>
              <a:sym typeface="Lato"/>
            </a:endParaRPr>
          </a:p>
          <a:p>
            <a:pPr indent="-336550" lvl="0" marL="457200" rtl="0" algn="l">
              <a:spcBef>
                <a:spcPts val="0"/>
              </a:spcBef>
              <a:spcAft>
                <a:spcPts val="0"/>
              </a:spcAft>
              <a:buClr>
                <a:srgbClr val="EEEEEE"/>
              </a:buClr>
              <a:buSzPts val="1700"/>
              <a:buFont typeface="Lato"/>
              <a:buAutoNum type="arabicPeriod"/>
            </a:pPr>
            <a:r>
              <a:rPr b="1" lang="en-GB" sz="1700">
                <a:solidFill>
                  <a:srgbClr val="EEEEEE"/>
                </a:solidFill>
                <a:latin typeface="Lato"/>
                <a:ea typeface="Lato"/>
                <a:cs typeface="Lato"/>
                <a:sym typeface="Lato"/>
              </a:rPr>
              <a:t>If you did not generate an ed25519 key for your Session account, you will get an error at this point</a:t>
            </a:r>
            <a:endParaRPr b="1" sz="1700">
              <a:solidFill>
                <a:srgbClr val="EEEEEE"/>
              </a:solidFill>
              <a:latin typeface="Lato"/>
              <a:ea typeface="Lato"/>
              <a:cs typeface="Lato"/>
              <a:sym typeface="Lato"/>
            </a:endParaRPr>
          </a:p>
          <a:p>
            <a:pPr indent="-336550" lvl="0" marL="457200" rtl="0" algn="l">
              <a:spcBef>
                <a:spcPts val="0"/>
              </a:spcBef>
              <a:spcAft>
                <a:spcPts val="0"/>
              </a:spcAft>
              <a:buClr>
                <a:srgbClr val="EEEEEE"/>
              </a:buClr>
              <a:buSzPts val="1700"/>
              <a:buFont typeface="Lato"/>
              <a:buAutoNum type="arabicPeriod"/>
            </a:pPr>
            <a:r>
              <a:rPr b="1" lang="en-GB" sz="1700">
                <a:solidFill>
                  <a:srgbClr val="EEEEEE"/>
                </a:solidFill>
                <a:latin typeface="Lato"/>
                <a:ea typeface="Lato"/>
                <a:cs typeface="Lato"/>
                <a:sym typeface="Lato"/>
              </a:rPr>
              <a:t>If you did generate an ed25519 key, select that account</a:t>
            </a:r>
            <a:endParaRPr b="1" sz="1700">
              <a:solidFill>
                <a:srgbClr val="EEEEEE"/>
              </a:solidFill>
              <a:latin typeface="Lato"/>
              <a:ea typeface="Lato"/>
              <a:cs typeface="Lato"/>
              <a:sym typeface="Lato"/>
            </a:endParaRPr>
          </a:p>
          <a:p>
            <a:pPr indent="0" lvl="0" marL="0" rtl="0" algn="l">
              <a:spcBef>
                <a:spcPts val="0"/>
              </a:spcBef>
              <a:spcAft>
                <a:spcPts val="0"/>
              </a:spcAft>
              <a:buNone/>
            </a:pPr>
            <a:r>
              <a:t/>
            </a:r>
            <a:endParaRPr b="1" sz="1700">
              <a:solidFill>
                <a:srgbClr val="EEEEEE"/>
              </a:solidFill>
              <a:latin typeface="Lato"/>
              <a:ea typeface="Lato"/>
              <a:cs typeface="Lato"/>
              <a:sym typeface="Lato"/>
            </a:endParaRPr>
          </a:p>
        </p:txBody>
      </p:sp>
      <p:pic>
        <p:nvPicPr>
          <p:cNvPr id="722" name="Google Shape;722;p99"/>
          <p:cNvPicPr preferRelativeResize="0"/>
          <p:nvPr/>
        </p:nvPicPr>
        <p:blipFill>
          <a:blip r:embed="rId3">
            <a:alphaModFix/>
          </a:blip>
          <a:stretch>
            <a:fillRect/>
          </a:stretch>
        </p:blipFill>
        <p:spPr>
          <a:xfrm>
            <a:off x="177125" y="2378650"/>
            <a:ext cx="3795096" cy="1934456"/>
          </a:xfrm>
          <a:prstGeom prst="rect">
            <a:avLst/>
          </a:prstGeom>
          <a:noFill/>
          <a:ln>
            <a:noFill/>
          </a:ln>
        </p:spPr>
      </p:pic>
      <p:pic>
        <p:nvPicPr>
          <p:cNvPr id="723" name="Google Shape;723;p99"/>
          <p:cNvPicPr preferRelativeResize="0"/>
          <p:nvPr/>
        </p:nvPicPr>
        <p:blipFill>
          <a:blip r:embed="rId4">
            <a:alphaModFix/>
          </a:blip>
          <a:stretch>
            <a:fillRect/>
          </a:stretch>
        </p:blipFill>
        <p:spPr>
          <a:xfrm>
            <a:off x="4327815" y="2378650"/>
            <a:ext cx="4668584" cy="1934455"/>
          </a:xfrm>
          <a:prstGeom prst="rect">
            <a:avLst/>
          </a:prstGeom>
          <a:noFill/>
          <a:ln>
            <a:noFill/>
          </a:ln>
        </p:spPr>
      </p:pic>
      <p:sp>
        <p:nvSpPr>
          <p:cNvPr id="724" name="Google Shape;724;p99"/>
          <p:cNvSpPr txBox="1"/>
          <p:nvPr/>
        </p:nvSpPr>
        <p:spPr>
          <a:xfrm>
            <a:off x="1710800" y="4438764"/>
            <a:ext cx="640800" cy="517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rgbClr val="000000"/>
              </a:buClr>
              <a:buSzPts val="1100"/>
              <a:buFont typeface="Arial"/>
              <a:buNone/>
            </a:pPr>
            <a:r>
              <a:rPr lang="en-GB" sz="3000">
                <a:solidFill>
                  <a:srgbClr val="EEEEEE"/>
                </a:solidFill>
              </a:rPr>
              <a:t>😞</a:t>
            </a:r>
            <a:endParaRPr sz="3000">
              <a:solidFill>
                <a:srgbClr val="EEEEEE"/>
              </a:solidFill>
            </a:endParaRPr>
          </a:p>
          <a:p>
            <a:pPr indent="0" lvl="0" marL="0" rtl="0" algn="l">
              <a:spcBef>
                <a:spcPts val="800"/>
              </a:spcBef>
              <a:spcAft>
                <a:spcPts val="0"/>
              </a:spcAft>
              <a:buNone/>
            </a:pPr>
            <a:r>
              <a:t/>
            </a:r>
            <a:endParaRPr>
              <a:solidFill>
                <a:srgbClr val="EEEEEE"/>
              </a:solidFill>
            </a:endParaRPr>
          </a:p>
        </p:txBody>
      </p:sp>
      <p:sp>
        <p:nvSpPr>
          <p:cNvPr id="725" name="Google Shape;725;p99"/>
          <p:cNvSpPr txBox="1"/>
          <p:nvPr/>
        </p:nvSpPr>
        <p:spPr>
          <a:xfrm>
            <a:off x="6266033" y="4392131"/>
            <a:ext cx="389100" cy="38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3000">
                <a:solidFill>
                  <a:srgbClr val="EEEEEE"/>
                </a:solidFill>
              </a:rPr>
              <a:t>😁</a:t>
            </a:r>
            <a:endParaRPr sz="3000">
              <a:solidFill>
                <a:srgbClr val="EEEEEE"/>
              </a:solidFill>
            </a:endParaRPr>
          </a:p>
        </p:txBody>
      </p:sp>
      <p:sp>
        <p:nvSpPr>
          <p:cNvPr id="726" name="Google Shape;726;p99"/>
          <p:cNvSpPr/>
          <p:nvPr/>
        </p:nvSpPr>
        <p:spPr>
          <a:xfrm>
            <a:off x="1619237" y="4351252"/>
            <a:ext cx="183000" cy="728100"/>
          </a:xfrm>
          <a:prstGeom prst="upArrow">
            <a:avLst>
              <a:gd fmla="val 50000" name="adj1"/>
              <a:gd fmla="val 50000" name="adj2"/>
            </a:avLst>
          </a:prstGeom>
          <a:solidFill>
            <a:srgbClr val="FF00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99"/>
          <p:cNvSpPr/>
          <p:nvPr/>
        </p:nvSpPr>
        <p:spPr>
          <a:xfrm>
            <a:off x="6165552" y="4333482"/>
            <a:ext cx="183000" cy="728100"/>
          </a:xfrm>
          <a:prstGeom prst="upArrow">
            <a:avLst>
              <a:gd fmla="val 50000" name="adj1"/>
              <a:gd fmla="val 50000" name="adj2"/>
            </a:avLst>
          </a:prstGeom>
          <a:solidFill>
            <a:srgbClr val="FF00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731" name="Shape 731"/>
        <p:cNvGrpSpPr/>
        <p:nvPr/>
      </p:nvGrpSpPr>
      <p:grpSpPr>
        <a:xfrm>
          <a:off x="0" y="0"/>
          <a:ext cx="0" cy="0"/>
          <a:chOff x="0" y="0"/>
          <a:chExt cx="0" cy="0"/>
        </a:xfrm>
      </p:grpSpPr>
      <p:sp>
        <p:nvSpPr>
          <p:cNvPr id="732" name="Google Shape;732;p100"/>
          <p:cNvSpPr txBox="1"/>
          <p:nvPr/>
        </p:nvSpPr>
        <p:spPr>
          <a:xfrm>
            <a:off x="310300" y="256975"/>
            <a:ext cx="3837900" cy="69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rgbClr val="EEEEEE"/>
                </a:solidFill>
                <a:latin typeface="Montserrat SemiBold"/>
                <a:ea typeface="Montserrat SemiBold"/>
                <a:cs typeface="Montserrat SemiBold"/>
                <a:sym typeface="Montserrat SemiBold"/>
              </a:rPr>
              <a:t>Apply to be a validator</a:t>
            </a:r>
            <a:endParaRPr sz="1800">
              <a:solidFill>
                <a:srgbClr val="EEEEEE"/>
              </a:solidFill>
              <a:latin typeface="Montserrat SemiBold"/>
              <a:ea typeface="Montserrat SemiBold"/>
              <a:cs typeface="Montserrat SemiBold"/>
              <a:sym typeface="Montserrat SemiBold"/>
            </a:endParaRPr>
          </a:p>
        </p:txBody>
      </p:sp>
      <p:sp>
        <p:nvSpPr>
          <p:cNvPr id="733" name="Google Shape;733;p100"/>
          <p:cNvSpPr txBox="1"/>
          <p:nvPr/>
        </p:nvSpPr>
        <p:spPr>
          <a:xfrm>
            <a:off x="65850" y="949675"/>
            <a:ext cx="9012300" cy="979500"/>
          </a:xfrm>
          <a:prstGeom prst="rect">
            <a:avLst/>
          </a:prstGeom>
          <a:noFill/>
          <a:ln>
            <a:noFill/>
          </a:ln>
        </p:spPr>
        <p:txBody>
          <a:bodyPr anchorCtr="0" anchor="t" bIns="91425" lIns="91425" spcFirstLastPara="1" rIns="91425" wrap="square" tIns="91425">
            <a:noAutofit/>
          </a:bodyPr>
          <a:lstStyle/>
          <a:p>
            <a:pPr indent="-336550" lvl="0" marL="457200" rtl="0" algn="l">
              <a:spcBef>
                <a:spcPts val="0"/>
              </a:spcBef>
              <a:spcAft>
                <a:spcPts val="0"/>
              </a:spcAft>
              <a:buClr>
                <a:srgbClr val="EEEEEE"/>
              </a:buClr>
              <a:buSzPts val="1700"/>
              <a:buFont typeface="Lato"/>
              <a:buAutoNum type="arabicPeriod"/>
            </a:pPr>
            <a:r>
              <a:rPr b="1" lang="en-GB" sz="1700">
                <a:solidFill>
                  <a:srgbClr val="EEEEEE"/>
                </a:solidFill>
                <a:latin typeface="Lato"/>
                <a:ea typeface="Lato"/>
                <a:cs typeface="Lato"/>
                <a:sym typeface="Lato"/>
              </a:rPr>
              <a:t>Click on Validate</a:t>
            </a:r>
            <a:endParaRPr b="1" sz="1700">
              <a:solidFill>
                <a:srgbClr val="EEEEEE"/>
              </a:solidFill>
              <a:latin typeface="Lato"/>
              <a:ea typeface="Lato"/>
              <a:cs typeface="Lato"/>
              <a:sym typeface="Lato"/>
            </a:endParaRPr>
          </a:p>
          <a:p>
            <a:pPr indent="-336550" lvl="0" marL="457200" rtl="0" algn="l">
              <a:spcBef>
                <a:spcPts val="0"/>
              </a:spcBef>
              <a:spcAft>
                <a:spcPts val="0"/>
              </a:spcAft>
              <a:buClr>
                <a:srgbClr val="EEEEEE"/>
              </a:buClr>
              <a:buSzPts val="1700"/>
              <a:buFont typeface="Lato"/>
              <a:buAutoNum type="arabicPeriod"/>
            </a:pPr>
            <a:r>
              <a:rPr b="1" lang="en-GB" sz="1700">
                <a:solidFill>
                  <a:srgbClr val="EEEEEE"/>
                </a:solidFill>
                <a:latin typeface="Lato"/>
                <a:ea typeface="Lato"/>
                <a:cs typeface="Lato"/>
                <a:sym typeface="Lato"/>
              </a:rPr>
              <a:t>You can now set the parameters of your validator - how often you can be slashed before you give up your role as validator, and how much you want to take from the rewards before sharing with nominators</a:t>
            </a:r>
            <a:endParaRPr b="1" sz="1700">
              <a:solidFill>
                <a:srgbClr val="EEEEEE"/>
              </a:solidFill>
              <a:latin typeface="Lato"/>
              <a:ea typeface="Lato"/>
              <a:cs typeface="Lato"/>
              <a:sym typeface="Lato"/>
            </a:endParaRPr>
          </a:p>
          <a:p>
            <a:pPr indent="0" lvl="0" marL="457200" rtl="0" algn="l">
              <a:spcBef>
                <a:spcPts val="0"/>
              </a:spcBef>
              <a:spcAft>
                <a:spcPts val="0"/>
              </a:spcAft>
              <a:buNone/>
            </a:pPr>
            <a:r>
              <a:t/>
            </a:r>
            <a:endParaRPr b="1" sz="1700">
              <a:solidFill>
                <a:srgbClr val="EEEEEE"/>
              </a:solidFill>
              <a:latin typeface="Lato"/>
              <a:ea typeface="Lato"/>
              <a:cs typeface="Lato"/>
              <a:sym typeface="Lato"/>
            </a:endParaRPr>
          </a:p>
          <a:p>
            <a:pPr indent="0" lvl="0" marL="0" rtl="0" algn="l">
              <a:spcBef>
                <a:spcPts val="0"/>
              </a:spcBef>
              <a:spcAft>
                <a:spcPts val="0"/>
              </a:spcAft>
              <a:buNone/>
            </a:pPr>
            <a:r>
              <a:t/>
            </a:r>
            <a:endParaRPr b="1" sz="1700">
              <a:solidFill>
                <a:srgbClr val="EEEEEE"/>
              </a:solidFill>
              <a:latin typeface="Lato"/>
              <a:ea typeface="Lato"/>
              <a:cs typeface="Lato"/>
              <a:sym typeface="Lato"/>
            </a:endParaRPr>
          </a:p>
        </p:txBody>
      </p:sp>
      <p:pic>
        <p:nvPicPr>
          <p:cNvPr id="734" name="Google Shape;734;p100"/>
          <p:cNvPicPr preferRelativeResize="0"/>
          <p:nvPr/>
        </p:nvPicPr>
        <p:blipFill>
          <a:blip r:embed="rId3">
            <a:alphaModFix/>
          </a:blip>
          <a:stretch>
            <a:fillRect/>
          </a:stretch>
        </p:blipFill>
        <p:spPr>
          <a:xfrm>
            <a:off x="1614588" y="2234850"/>
            <a:ext cx="5914825" cy="2738026"/>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738" name="Shape 738"/>
        <p:cNvGrpSpPr/>
        <p:nvPr/>
      </p:nvGrpSpPr>
      <p:grpSpPr>
        <a:xfrm>
          <a:off x="0" y="0"/>
          <a:ext cx="0" cy="0"/>
          <a:chOff x="0" y="0"/>
          <a:chExt cx="0" cy="0"/>
        </a:xfrm>
      </p:grpSpPr>
      <p:sp>
        <p:nvSpPr>
          <p:cNvPr id="739" name="Google Shape;739;p101"/>
          <p:cNvSpPr txBox="1"/>
          <p:nvPr/>
        </p:nvSpPr>
        <p:spPr>
          <a:xfrm>
            <a:off x="310300" y="256975"/>
            <a:ext cx="3837900" cy="69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rgbClr val="EEEEEE"/>
                </a:solidFill>
                <a:latin typeface="Montserrat SemiBold"/>
                <a:ea typeface="Montserrat SemiBold"/>
                <a:cs typeface="Montserrat SemiBold"/>
                <a:sym typeface="Montserrat SemiBold"/>
              </a:rPr>
              <a:t>Apply to be a validator</a:t>
            </a:r>
            <a:endParaRPr sz="1800">
              <a:solidFill>
                <a:srgbClr val="EEEEEE"/>
              </a:solidFill>
              <a:latin typeface="Montserrat SemiBold"/>
              <a:ea typeface="Montserrat SemiBold"/>
              <a:cs typeface="Montserrat SemiBold"/>
              <a:sym typeface="Montserrat SemiBold"/>
            </a:endParaRPr>
          </a:p>
        </p:txBody>
      </p:sp>
      <p:sp>
        <p:nvSpPr>
          <p:cNvPr id="740" name="Google Shape;740;p101"/>
          <p:cNvSpPr txBox="1"/>
          <p:nvPr/>
        </p:nvSpPr>
        <p:spPr>
          <a:xfrm>
            <a:off x="65850" y="949675"/>
            <a:ext cx="9012300" cy="979500"/>
          </a:xfrm>
          <a:prstGeom prst="rect">
            <a:avLst/>
          </a:prstGeom>
          <a:noFill/>
          <a:ln>
            <a:noFill/>
          </a:ln>
        </p:spPr>
        <p:txBody>
          <a:bodyPr anchorCtr="0" anchor="t" bIns="91425" lIns="91425" spcFirstLastPara="1" rIns="91425" wrap="square" tIns="91425">
            <a:noAutofit/>
          </a:bodyPr>
          <a:lstStyle/>
          <a:p>
            <a:pPr indent="-336550" lvl="0" marL="457200" rtl="0" algn="l">
              <a:spcBef>
                <a:spcPts val="0"/>
              </a:spcBef>
              <a:spcAft>
                <a:spcPts val="0"/>
              </a:spcAft>
              <a:buClr>
                <a:srgbClr val="EEEEEE"/>
              </a:buClr>
              <a:buSzPts val="1700"/>
              <a:buFont typeface="Lato"/>
              <a:buAutoNum type="arabicPeriod"/>
            </a:pPr>
            <a:r>
              <a:rPr b="1" lang="en-GB" sz="1700">
                <a:solidFill>
                  <a:srgbClr val="EEEEEE"/>
                </a:solidFill>
                <a:latin typeface="Lato"/>
                <a:ea typeface="Lato"/>
                <a:cs typeface="Lato"/>
                <a:sym typeface="Lato"/>
              </a:rPr>
              <a:t>Sign and submit.  You should see an “Extrinsic Success” message.</a:t>
            </a:r>
            <a:endParaRPr b="1" sz="1700">
              <a:solidFill>
                <a:srgbClr val="EEEEEE"/>
              </a:solidFill>
              <a:latin typeface="Lato"/>
              <a:ea typeface="Lato"/>
              <a:cs typeface="Lato"/>
              <a:sym typeface="Lato"/>
            </a:endParaRPr>
          </a:p>
          <a:p>
            <a:pPr indent="-336550" lvl="0" marL="457200" rtl="0" algn="l">
              <a:spcBef>
                <a:spcPts val="0"/>
              </a:spcBef>
              <a:spcAft>
                <a:spcPts val="0"/>
              </a:spcAft>
              <a:buClr>
                <a:srgbClr val="EEEEEE"/>
              </a:buClr>
              <a:buSzPts val="1700"/>
              <a:buFont typeface="Lato"/>
              <a:buAutoNum type="arabicPeriod"/>
            </a:pPr>
            <a:r>
              <a:rPr b="1" lang="en-GB" sz="1700">
                <a:solidFill>
                  <a:srgbClr val="EEEEEE"/>
                </a:solidFill>
                <a:latin typeface="Lato"/>
                <a:ea typeface="Lato"/>
                <a:cs typeface="Lato"/>
                <a:sym typeface="Lato"/>
              </a:rPr>
              <a:t>You have now signaled your intention to run a validator - although note that you are not actually validating blocks yet!</a:t>
            </a:r>
            <a:endParaRPr b="1" sz="1700">
              <a:solidFill>
                <a:srgbClr val="EEEEEE"/>
              </a:solidFill>
              <a:latin typeface="Lato"/>
              <a:ea typeface="Lato"/>
              <a:cs typeface="Lato"/>
              <a:sym typeface="Lato"/>
            </a:endParaRPr>
          </a:p>
          <a:p>
            <a:pPr indent="0" lvl="0" marL="0" rtl="0" algn="l">
              <a:spcBef>
                <a:spcPts val="0"/>
              </a:spcBef>
              <a:spcAft>
                <a:spcPts val="0"/>
              </a:spcAft>
              <a:buNone/>
            </a:pPr>
            <a:r>
              <a:t/>
            </a:r>
            <a:endParaRPr b="1" sz="1700">
              <a:solidFill>
                <a:srgbClr val="EEEEEE"/>
              </a:solidFill>
              <a:latin typeface="Lato"/>
              <a:ea typeface="Lato"/>
              <a:cs typeface="Lato"/>
              <a:sym typeface="Lato"/>
            </a:endParaRPr>
          </a:p>
        </p:txBody>
      </p:sp>
      <p:pic>
        <p:nvPicPr>
          <p:cNvPr id="741" name="Google Shape;741;p101"/>
          <p:cNvPicPr preferRelativeResize="0"/>
          <p:nvPr/>
        </p:nvPicPr>
        <p:blipFill>
          <a:blip r:embed="rId3">
            <a:alphaModFix/>
          </a:blip>
          <a:stretch>
            <a:fillRect/>
          </a:stretch>
        </p:blipFill>
        <p:spPr>
          <a:xfrm>
            <a:off x="1255537" y="2124225"/>
            <a:ext cx="6632924" cy="2637725"/>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745" name="Shape 745"/>
        <p:cNvGrpSpPr/>
        <p:nvPr/>
      </p:nvGrpSpPr>
      <p:grpSpPr>
        <a:xfrm>
          <a:off x="0" y="0"/>
          <a:ext cx="0" cy="0"/>
          <a:chOff x="0" y="0"/>
          <a:chExt cx="0" cy="0"/>
        </a:xfrm>
      </p:grpSpPr>
      <p:sp>
        <p:nvSpPr>
          <p:cNvPr id="746" name="Google Shape;746;p102"/>
          <p:cNvSpPr txBox="1"/>
          <p:nvPr/>
        </p:nvSpPr>
        <p:spPr>
          <a:xfrm>
            <a:off x="310300" y="256975"/>
            <a:ext cx="3837900" cy="69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rgbClr val="EEEEEE"/>
                </a:solidFill>
                <a:latin typeface="Montserrat SemiBold"/>
                <a:ea typeface="Montserrat SemiBold"/>
                <a:cs typeface="Montserrat SemiBold"/>
                <a:sym typeface="Montserrat SemiBold"/>
              </a:rPr>
              <a:t>Waiting to validate</a:t>
            </a:r>
            <a:endParaRPr sz="1800">
              <a:solidFill>
                <a:srgbClr val="EEEEEE"/>
              </a:solidFill>
              <a:latin typeface="Montserrat SemiBold"/>
              <a:ea typeface="Montserrat SemiBold"/>
              <a:cs typeface="Montserrat SemiBold"/>
              <a:sym typeface="Montserrat SemiBold"/>
            </a:endParaRPr>
          </a:p>
        </p:txBody>
      </p:sp>
      <p:sp>
        <p:nvSpPr>
          <p:cNvPr id="747" name="Google Shape;747;p102"/>
          <p:cNvSpPr txBox="1"/>
          <p:nvPr/>
        </p:nvSpPr>
        <p:spPr>
          <a:xfrm>
            <a:off x="65850" y="949675"/>
            <a:ext cx="9012300" cy="979500"/>
          </a:xfrm>
          <a:prstGeom prst="rect">
            <a:avLst/>
          </a:prstGeom>
          <a:noFill/>
          <a:ln>
            <a:noFill/>
          </a:ln>
        </p:spPr>
        <p:txBody>
          <a:bodyPr anchorCtr="0" anchor="t" bIns="91425" lIns="91425" spcFirstLastPara="1" rIns="91425" wrap="square" tIns="91425">
            <a:noAutofit/>
          </a:bodyPr>
          <a:lstStyle/>
          <a:p>
            <a:pPr indent="-336550" lvl="0" marL="457200" rtl="0" algn="l">
              <a:spcBef>
                <a:spcPts val="0"/>
              </a:spcBef>
              <a:spcAft>
                <a:spcPts val="0"/>
              </a:spcAft>
              <a:buClr>
                <a:srgbClr val="EEEEEE"/>
              </a:buClr>
              <a:buSzPts val="1700"/>
              <a:buFont typeface="Lato"/>
              <a:buAutoNum type="arabicPeriod"/>
            </a:pPr>
            <a:r>
              <a:rPr b="1" lang="en-GB" sz="1700">
                <a:solidFill>
                  <a:srgbClr val="EEEEEE"/>
                </a:solidFill>
                <a:latin typeface="Lato"/>
                <a:ea typeface="Lato"/>
                <a:cs typeface="Lato"/>
                <a:sym typeface="Lato"/>
              </a:rPr>
              <a:t>Validators are chosen at the beginning of each era</a:t>
            </a:r>
            <a:endParaRPr b="1" sz="1700">
              <a:solidFill>
                <a:srgbClr val="EEEEEE"/>
              </a:solidFill>
              <a:latin typeface="Lato"/>
              <a:ea typeface="Lato"/>
              <a:cs typeface="Lato"/>
              <a:sym typeface="Lato"/>
            </a:endParaRPr>
          </a:p>
          <a:p>
            <a:pPr indent="-336550" lvl="0" marL="457200" rtl="0" algn="l">
              <a:spcBef>
                <a:spcPts val="0"/>
              </a:spcBef>
              <a:spcAft>
                <a:spcPts val="0"/>
              </a:spcAft>
              <a:buClr>
                <a:srgbClr val="EEEEEE"/>
              </a:buClr>
              <a:buSzPts val="1700"/>
              <a:buFont typeface="Lato"/>
              <a:buAutoNum type="arabicPeriod"/>
            </a:pPr>
            <a:r>
              <a:rPr b="1" lang="en-GB" sz="1700">
                <a:solidFill>
                  <a:srgbClr val="EEEEEE"/>
                </a:solidFill>
                <a:latin typeface="Lato"/>
                <a:ea typeface="Lato"/>
                <a:cs typeface="Lato"/>
                <a:sym typeface="Lato"/>
              </a:rPr>
              <a:t>Click on “Staking Overview”.  You should see your account in the “Next up” queue.</a:t>
            </a:r>
            <a:endParaRPr b="1" sz="1700">
              <a:solidFill>
                <a:srgbClr val="EEEEEE"/>
              </a:solidFill>
              <a:latin typeface="Lato"/>
              <a:ea typeface="Lato"/>
              <a:cs typeface="Lato"/>
              <a:sym typeface="Lato"/>
            </a:endParaRPr>
          </a:p>
          <a:p>
            <a:pPr indent="0" lvl="0" marL="0" rtl="0" algn="l">
              <a:spcBef>
                <a:spcPts val="0"/>
              </a:spcBef>
              <a:spcAft>
                <a:spcPts val="0"/>
              </a:spcAft>
              <a:buNone/>
            </a:pPr>
            <a:r>
              <a:t/>
            </a:r>
            <a:endParaRPr b="1" sz="1700">
              <a:solidFill>
                <a:srgbClr val="EEEEEE"/>
              </a:solidFill>
              <a:latin typeface="Lato"/>
              <a:ea typeface="Lato"/>
              <a:cs typeface="Lato"/>
              <a:sym typeface="Lato"/>
            </a:endParaRPr>
          </a:p>
        </p:txBody>
      </p:sp>
      <p:pic>
        <p:nvPicPr>
          <p:cNvPr id="748" name="Google Shape;748;p102"/>
          <p:cNvPicPr preferRelativeResize="0"/>
          <p:nvPr/>
        </p:nvPicPr>
        <p:blipFill>
          <a:blip r:embed="rId3">
            <a:alphaModFix/>
          </a:blip>
          <a:stretch>
            <a:fillRect/>
          </a:stretch>
        </p:blipFill>
        <p:spPr>
          <a:xfrm>
            <a:off x="1486260" y="2681336"/>
            <a:ext cx="6171478" cy="1697663"/>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752" name="Shape 752"/>
        <p:cNvGrpSpPr/>
        <p:nvPr/>
      </p:nvGrpSpPr>
      <p:grpSpPr>
        <a:xfrm>
          <a:off x="0" y="0"/>
          <a:ext cx="0" cy="0"/>
          <a:chOff x="0" y="0"/>
          <a:chExt cx="0" cy="0"/>
        </a:xfrm>
      </p:grpSpPr>
      <p:sp>
        <p:nvSpPr>
          <p:cNvPr id="753" name="Google Shape;753;p103"/>
          <p:cNvSpPr txBox="1"/>
          <p:nvPr/>
        </p:nvSpPr>
        <p:spPr>
          <a:xfrm>
            <a:off x="310300" y="256975"/>
            <a:ext cx="3837900" cy="69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rgbClr val="EEEEEE"/>
                </a:solidFill>
                <a:latin typeface="Montserrat SemiBold"/>
                <a:ea typeface="Montserrat SemiBold"/>
                <a:cs typeface="Montserrat SemiBold"/>
                <a:sym typeface="Montserrat SemiBold"/>
              </a:rPr>
              <a:t>Validating</a:t>
            </a:r>
            <a:endParaRPr sz="1800">
              <a:solidFill>
                <a:srgbClr val="EEEEEE"/>
              </a:solidFill>
              <a:latin typeface="Montserrat SemiBold"/>
              <a:ea typeface="Montserrat SemiBold"/>
              <a:cs typeface="Montserrat SemiBold"/>
              <a:sym typeface="Montserrat SemiBold"/>
            </a:endParaRPr>
          </a:p>
        </p:txBody>
      </p:sp>
      <p:sp>
        <p:nvSpPr>
          <p:cNvPr id="754" name="Google Shape;754;p103"/>
          <p:cNvSpPr txBox="1"/>
          <p:nvPr/>
        </p:nvSpPr>
        <p:spPr>
          <a:xfrm>
            <a:off x="65850" y="949675"/>
            <a:ext cx="9012300" cy="979500"/>
          </a:xfrm>
          <a:prstGeom prst="rect">
            <a:avLst/>
          </a:prstGeom>
          <a:noFill/>
          <a:ln>
            <a:noFill/>
          </a:ln>
        </p:spPr>
        <p:txBody>
          <a:bodyPr anchorCtr="0" anchor="t" bIns="91425" lIns="91425" spcFirstLastPara="1" rIns="91425" wrap="square" tIns="91425">
            <a:noAutofit/>
          </a:bodyPr>
          <a:lstStyle/>
          <a:p>
            <a:pPr indent="-336550" lvl="0" marL="457200" rtl="0" algn="l">
              <a:spcBef>
                <a:spcPts val="0"/>
              </a:spcBef>
              <a:spcAft>
                <a:spcPts val="0"/>
              </a:spcAft>
              <a:buClr>
                <a:srgbClr val="EEEEEE"/>
              </a:buClr>
              <a:buSzPts val="1700"/>
              <a:buFont typeface="Lato"/>
              <a:buAutoNum type="arabicPeriod"/>
            </a:pPr>
            <a:r>
              <a:rPr b="1" lang="en-GB" sz="1700">
                <a:solidFill>
                  <a:srgbClr val="EEEEEE"/>
                </a:solidFill>
                <a:latin typeface="Lato"/>
                <a:ea typeface="Lato"/>
                <a:cs typeface="Lato"/>
                <a:sym typeface="Lato"/>
              </a:rPr>
              <a:t>Validators are chosen at the beginning of each era</a:t>
            </a:r>
            <a:endParaRPr b="1" sz="1700">
              <a:solidFill>
                <a:srgbClr val="EEEEEE"/>
              </a:solidFill>
              <a:latin typeface="Lato"/>
              <a:ea typeface="Lato"/>
              <a:cs typeface="Lato"/>
              <a:sym typeface="Lato"/>
            </a:endParaRPr>
          </a:p>
          <a:p>
            <a:pPr indent="-336550" lvl="0" marL="457200" rtl="0" algn="l">
              <a:spcBef>
                <a:spcPts val="0"/>
              </a:spcBef>
              <a:spcAft>
                <a:spcPts val="0"/>
              </a:spcAft>
              <a:buClr>
                <a:srgbClr val="EEEEEE"/>
              </a:buClr>
              <a:buSzPts val="1700"/>
              <a:buFont typeface="Lato"/>
              <a:buAutoNum type="arabicPeriod"/>
            </a:pPr>
            <a:r>
              <a:rPr b="1" lang="en-GB" sz="1700">
                <a:solidFill>
                  <a:srgbClr val="EEEEEE"/>
                </a:solidFill>
                <a:latin typeface="Lato"/>
                <a:ea typeface="Lato"/>
                <a:cs typeface="Lato"/>
                <a:sym typeface="Lato"/>
              </a:rPr>
              <a:t>Wait a while, have some cake, and see if you are selected to start validating blocks!</a:t>
            </a:r>
            <a:endParaRPr b="1" sz="1700">
              <a:solidFill>
                <a:srgbClr val="EEEEEE"/>
              </a:solidFill>
              <a:latin typeface="Lato"/>
              <a:ea typeface="Lato"/>
              <a:cs typeface="Lato"/>
              <a:sym typeface="Lato"/>
            </a:endParaRPr>
          </a:p>
          <a:p>
            <a:pPr indent="0" lvl="0" marL="0" rtl="0" algn="l">
              <a:spcBef>
                <a:spcPts val="0"/>
              </a:spcBef>
              <a:spcAft>
                <a:spcPts val="0"/>
              </a:spcAft>
              <a:buNone/>
            </a:pPr>
            <a:r>
              <a:t/>
            </a:r>
            <a:endParaRPr b="1" sz="1700">
              <a:solidFill>
                <a:srgbClr val="EEEEEE"/>
              </a:solidFill>
              <a:latin typeface="Lato"/>
              <a:ea typeface="Lato"/>
              <a:cs typeface="Lato"/>
              <a:sym typeface="Lato"/>
            </a:endParaRPr>
          </a:p>
        </p:txBody>
      </p:sp>
      <p:pic>
        <p:nvPicPr>
          <p:cNvPr id="755" name="Google Shape;755;p103"/>
          <p:cNvPicPr preferRelativeResize="0"/>
          <p:nvPr/>
        </p:nvPicPr>
        <p:blipFill>
          <a:blip r:embed="rId3">
            <a:alphaModFix/>
          </a:blip>
          <a:stretch>
            <a:fillRect/>
          </a:stretch>
        </p:blipFill>
        <p:spPr>
          <a:xfrm>
            <a:off x="1486260" y="2681336"/>
            <a:ext cx="6171478" cy="1697663"/>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759" name="Shape 759"/>
        <p:cNvGrpSpPr/>
        <p:nvPr/>
      </p:nvGrpSpPr>
      <p:grpSpPr>
        <a:xfrm>
          <a:off x="0" y="0"/>
          <a:ext cx="0" cy="0"/>
          <a:chOff x="0" y="0"/>
          <a:chExt cx="0" cy="0"/>
        </a:xfrm>
      </p:grpSpPr>
      <p:sp>
        <p:nvSpPr>
          <p:cNvPr id="760" name="Google Shape;760;p104"/>
          <p:cNvSpPr txBox="1"/>
          <p:nvPr/>
        </p:nvSpPr>
        <p:spPr>
          <a:xfrm>
            <a:off x="310296" y="256980"/>
            <a:ext cx="3542400" cy="69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latin typeface="Montserrat SemiBold"/>
                <a:ea typeface="Montserrat SemiBold"/>
                <a:cs typeface="Montserrat SemiBold"/>
                <a:sym typeface="Montserrat SemiBold"/>
              </a:rPr>
              <a:t>FIND OUT MORE</a:t>
            </a:r>
            <a:endParaRPr sz="1800">
              <a:latin typeface="Montserrat SemiBold"/>
              <a:ea typeface="Montserrat SemiBold"/>
              <a:cs typeface="Montserrat SemiBold"/>
              <a:sym typeface="Montserrat SemiBold"/>
            </a:endParaRPr>
          </a:p>
        </p:txBody>
      </p:sp>
      <p:pic>
        <p:nvPicPr>
          <p:cNvPr id="761" name="Google Shape;761;p104"/>
          <p:cNvPicPr preferRelativeResize="0"/>
          <p:nvPr/>
        </p:nvPicPr>
        <p:blipFill>
          <a:blip r:embed="rId3">
            <a:alphaModFix amt="10000"/>
          </a:blip>
          <a:stretch>
            <a:fillRect/>
          </a:stretch>
        </p:blipFill>
        <p:spPr>
          <a:xfrm>
            <a:off x="7314100" y="91725"/>
            <a:ext cx="1669101" cy="834550"/>
          </a:xfrm>
          <a:prstGeom prst="rect">
            <a:avLst/>
          </a:prstGeom>
          <a:noFill/>
          <a:ln>
            <a:noFill/>
          </a:ln>
        </p:spPr>
      </p:pic>
      <p:sp>
        <p:nvSpPr>
          <p:cNvPr id="762" name="Google Shape;762;p104"/>
          <p:cNvSpPr txBox="1"/>
          <p:nvPr/>
        </p:nvSpPr>
        <p:spPr>
          <a:xfrm>
            <a:off x="1099163" y="2373750"/>
            <a:ext cx="2852400" cy="72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200">
                <a:latin typeface="Montserrat Medium"/>
                <a:ea typeface="Montserrat Medium"/>
                <a:cs typeface="Montserrat Medium"/>
                <a:sym typeface="Montserrat Medium"/>
              </a:rPr>
              <a:t>web3.foundation</a:t>
            </a:r>
            <a:endParaRPr sz="1200">
              <a:latin typeface="Montserrat Medium"/>
              <a:ea typeface="Montserrat Medium"/>
              <a:cs typeface="Montserrat Medium"/>
              <a:sym typeface="Montserrat Medium"/>
            </a:endParaRPr>
          </a:p>
          <a:p>
            <a:pPr indent="0" lvl="0" marL="0" rtl="0" algn="l">
              <a:spcBef>
                <a:spcPts val="0"/>
              </a:spcBef>
              <a:spcAft>
                <a:spcPts val="0"/>
              </a:spcAft>
              <a:buNone/>
            </a:pPr>
            <a:r>
              <a:t/>
            </a:r>
            <a:endParaRPr>
              <a:solidFill>
                <a:srgbClr val="4D4D4D"/>
              </a:solidFill>
              <a:latin typeface="Nunito"/>
              <a:ea typeface="Nunito"/>
              <a:cs typeface="Nunito"/>
              <a:sym typeface="Nunito"/>
            </a:endParaRPr>
          </a:p>
          <a:p>
            <a:pPr indent="0" lvl="0" marL="0" rtl="0" algn="l">
              <a:spcBef>
                <a:spcPts val="0"/>
              </a:spcBef>
              <a:spcAft>
                <a:spcPts val="0"/>
              </a:spcAft>
              <a:buNone/>
            </a:pPr>
            <a:r>
              <a:t/>
            </a:r>
            <a:endParaRPr sz="1800">
              <a:solidFill>
                <a:srgbClr val="4D4D4D"/>
              </a:solidFill>
              <a:latin typeface="Nunito"/>
              <a:ea typeface="Nunito"/>
              <a:cs typeface="Nunito"/>
              <a:sym typeface="Nunito"/>
            </a:endParaRPr>
          </a:p>
          <a:p>
            <a:pPr indent="0" lvl="0" marL="0" rtl="0" algn="l">
              <a:spcBef>
                <a:spcPts val="0"/>
              </a:spcBef>
              <a:spcAft>
                <a:spcPts val="0"/>
              </a:spcAft>
              <a:buNone/>
            </a:pPr>
            <a:r>
              <a:t/>
            </a:r>
            <a:endParaRPr sz="1800">
              <a:solidFill>
                <a:srgbClr val="4D4D4D"/>
              </a:solidFill>
              <a:latin typeface="Nunito"/>
              <a:ea typeface="Nunito"/>
              <a:cs typeface="Nunito"/>
              <a:sym typeface="Nunito"/>
            </a:endParaRPr>
          </a:p>
          <a:p>
            <a:pPr indent="0" lvl="0" marL="0" rtl="0" algn="l">
              <a:spcBef>
                <a:spcPts val="0"/>
              </a:spcBef>
              <a:spcAft>
                <a:spcPts val="0"/>
              </a:spcAft>
              <a:buNone/>
            </a:pPr>
            <a:r>
              <a:t/>
            </a:r>
            <a:endParaRPr sz="1800">
              <a:solidFill>
                <a:srgbClr val="4D4D4D"/>
              </a:solidFill>
              <a:latin typeface="Nunito"/>
              <a:ea typeface="Nunito"/>
              <a:cs typeface="Nunito"/>
              <a:sym typeface="Nunito"/>
            </a:endParaRPr>
          </a:p>
          <a:p>
            <a:pPr indent="0" lvl="0" marL="0" rtl="0" algn="l">
              <a:spcBef>
                <a:spcPts val="0"/>
              </a:spcBef>
              <a:spcAft>
                <a:spcPts val="0"/>
              </a:spcAft>
              <a:buNone/>
            </a:pPr>
            <a:r>
              <a:t/>
            </a:r>
            <a:endParaRPr sz="1800">
              <a:solidFill>
                <a:srgbClr val="4D4D4D"/>
              </a:solidFill>
              <a:latin typeface="Nunito"/>
              <a:ea typeface="Nunito"/>
              <a:cs typeface="Nunito"/>
              <a:sym typeface="Nunito"/>
            </a:endParaRPr>
          </a:p>
        </p:txBody>
      </p:sp>
      <p:sp>
        <p:nvSpPr>
          <p:cNvPr id="763" name="Google Shape;763;p104"/>
          <p:cNvSpPr txBox="1"/>
          <p:nvPr/>
        </p:nvSpPr>
        <p:spPr>
          <a:xfrm>
            <a:off x="1099163" y="1621150"/>
            <a:ext cx="1722600" cy="39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200">
                <a:latin typeface="Montserrat Medium"/>
                <a:ea typeface="Montserrat Medium"/>
                <a:cs typeface="Montserrat Medium"/>
                <a:sym typeface="Montserrat Medium"/>
              </a:rPr>
              <a:t>polkadot.network</a:t>
            </a:r>
            <a:endParaRPr sz="1200">
              <a:latin typeface="Montserrat Medium"/>
              <a:ea typeface="Montserrat Medium"/>
              <a:cs typeface="Montserrat Medium"/>
              <a:sym typeface="Montserrat Medium"/>
            </a:endParaRPr>
          </a:p>
          <a:p>
            <a:pPr indent="0" lvl="0" marL="0" rtl="0" algn="l">
              <a:spcBef>
                <a:spcPts val="0"/>
              </a:spcBef>
              <a:spcAft>
                <a:spcPts val="0"/>
              </a:spcAft>
              <a:buNone/>
            </a:pPr>
            <a:r>
              <a:t/>
            </a:r>
            <a:endParaRPr sz="1800">
              <a:solidFill>
                <a:srgbClr val="4D4D4D"/>
              </a:solidFill>
              <a:latin typeface="Nunito"/>
              <a:ea typeface="Nunito"/>
              <a:cs typeface="Nunito"/>
              <a:sym typeface="Nunito"/>
            </a:endParaRPr>
          </a:p>
        </p:txBody>
      </p:sp>
      <p:sp>
        <p:nvSpPr>
          <p:cNvPr id="764" name="Google Shape;764;p104"/>
          <p:cNvSpPr txBox="1"/>
          <p:nvPr/>
        </p:nvSpPr>
        <p:spPr>
          <a:xfrm>
            <a:off x="1099182" y="3100050"/>
            <a:ext cx="2140800" cy="39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200">
                <a:latin typeface="Montserrat Medium"/>
                <a:ea typeface="Montserrat Medium"/>
                <a:cs typeface="Montserrat Medium"/>
                <a:sym typeface="Montserrat Medium"/>
              </a:rPr>
              <a:t>@polkadotnetwork</a:t>
            </a:r>
            <a:endParaRPr sz="1200">
              <a:latin typeface="Montserrat Medium"/>
              <a:ea typeface="Montserrat Medium"/>
              <a:cs typeface="Montserrat Medium"/>
              <a:sym typeface="Montserrat Medium"/>
            </a:endParaRPr>
          </a:p>
          <a:p>
            <a:pPr indent="0" lvl="0" marL="0" rtl="0" algn="l">
              <a:spcBef>
                <a:spcPts val="0"/>
              </a:spcBef>
              <a:spcAft>
                <a:spcPts val="0"/>
              </a:spcAft>
              <a:buNone/>
            </a:pPr>
            <a:r>
              <a:t/>
            </a:r>
            <a:endParaRPr sz="1800">
              <a:solidFill>
                <a:srgbClr val="4D4D4D"/>
              </a:solidFill>
              <a:latin typeface="Nunito"/>
              <a:ea typeface="Nunito"/>
              <a:cs typeface="Nunito"/>
              <a:sym typeface="Nunito"/>
            </a:endParaRPr>
          </a:p>
        </p:txBody>
      </p:sp>
      <p:sp>
        <p:nvSpPr>
          <p:cNvPr id="765" name="Google Shape;765;p104"/>
          <p:cNvSpPr txBox="1"/>
          <p:nvPr/>
        </p:nvSpPr>
        <p:spPr>
          <a:xfrm>
            <a:off x="1099178" y="3768525"/>
            <a:ext cx="3154200" cy="39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200">
                <a:latin typeface="Montserrat Medium"/>
                <a:ea typeface="Montserrat Medium"/>
                <a:cs typeface="Montserrat Medium"/>
                <a:sym typeface="Montserrat Medium"/>
              </a:rPr>
              <a:t>#polkadot-watercooler:matrix.org</a:t>
            </a:r>
            <a:endParaRPr sz="1200">
              <a:latin typeface="Montserrat Medium"/>
              <a:ea typeface="Montserrat Medium"/>
              <a:cs typeface="Montserrat Medium"/>
              <a:sym typeface="Montserrat Medium"/>
            </a:endParaRPr>
          </a:p>
          <a:p>
            <a:pPr indent="0" lvl="0" marL="0" rtl="0" algn="l">
              <a:spcBef>
                <a:spcPts val="0"/>
              </a:spcBef>
              <a:spcAft>
                <a:spcPts val="0"/>
              </a:spcAft>
              <a:buNone/>
            </a:pPr>
            <a:r>
              <a:t/>
            </a:r>
            <a:endParaRPr sz="1800">
              <a:solidFill>
                <a:srgbClr val="4D4D4D"/>
              </a:solidFill>
              <a:latin typeface="Nunito"/>
              <a:ea typeface="Nunito"/>
              <a:cs typeface="Nunito"/>
              <a:sym typeface="Nunito"/>
            </a:endParaRPr>
          </a:p>
        </p:txBody>
      </p:sp>
      <p:pic>
        <p:nvPicPr>
          <p:cNvPr id="766" name="Google Shape;766;p104"/>
          <p:cNvPicPr preferRelativeResize="0"/>
          <p:nvPr/>
        </p:nvPicPr>
        <p:blipFill>
          <a:blip r:embed="rId4">
            <a:alphaModFix/>
          </a:blip>
          <a:stretch>
            <a:fillRect/>
          </a:stretch>
        </p:blipFill>
        <p:spPr>
          <a:xfrm>
            <a:off x="685926" y="3139497"/>
            <a:ext cx="355086" cy="355099"/>
          </a:xfrm>
          <a:prstGeom prst="rect">
            <a:avLst/>
          </a:prstGeom>
          <a:noFill/>
          <a:ln>
            <a:noFill/>
          </a:ln>
        </p:spPr>
      </p:pic>
      <p:pic>
        <p:nvPicPr>
          <p:cNvPr id="767" name="Google Shape;767;p104"/>
          <p:cNvPicPr preferRelativeResize="0"/>
          <p:nvPr/>
        </p:nvPicPr>
        <p:blipFill>
          <a:blip r:embed="rId5">
            <a:alphaModFix/>
          </a:blip>
          <a:stretch>
            <a:fillRect/>
          </a:stretch>
        </p:blipFill>
        <p:spPr>
          <a:xfrm>
            <a:off x="688321" y="3801984"/>
            <a:ext cx="350287" cy="350301"/>
          </a:xfrm>
          <a:prstGeom prst="rect">
            <a:avLst/>
          </a:prstGeom>
          <a:noFill/>
          <a:ln>
            <a:noFill/>
          </a:ln>
        </p:spPr>
      </p:pic>
      <p:pic>
        <p:nvPicPr>
          <p:cNvPr id="768" name="Google Shape;768;p104"/>
          <p:cNvPicPr preferRelativeResize="0"/>
          <p:nvPr/>
        </p:nvPicPr>
        <p:blipFill>
          <a:blip r:embed="rId6">
            <a:alphaModFix/>
          </a:blip>
          <a:stretch>
            <a:fillRect/>
          </a:stretch>
        </p:blipFill>
        <p:spPr>
          <a:xfrm>
            <a:off x="589015" y="1544673"/>
            <a:ext cx="548925" cy="548950"/>
          </a:xfrm>
          <a:prstGeom prst="rect">
            <a:avLst/>
          </a:prstGeom>
          <a:noFill/>
          <a:ln>
            <a:noFill/>
          </a:ln>
        </p:spPr>
      </p:pic>
      <p:pic>
        <p:nvPicPr>
          <p:cNvPr id="769" name="Google Shape;769;p104"/>
          <p:cNvPicPr preferRelativeResize="0"/>
          <p:nvPr/>
        </p:nvPicPr>
        <p:blipFill>
          <a:blip r:embed="rId7">
            <a:alphaModFix/>
          </a:blip>
          <a:stretch>
            <a:fillRect/>
          </a:stretch>
        </p:blipFill>
        <p:spPr>
          <a:xfrm>
            <a:off x="310300" y="2337698"/>
            <a:ext cx="788875" cy="518275"/>
          </a:xfrm>
          <a:prstGeom prst="rect">
            <a:avLst/>
          </a:prstGeom>
          <a:noFill/>
          <a:ln>
            <a:noFill/>
          </a:ln>
        </p:spPr>
      </p:pic>
      <p:sp>
        <p:nvSpPr>
          <p:cNvPr id="770" name="Google Shape;770;p104"/>
          <p:cNvSpPr txBox="1"/>
          <p:nvPr/>
        </p:nvSpPr>
        <p:spPr>
          <a:xfrm>
            <a:off x="1137950" y="1941700"/>
            <a:ext cx="2604900" cy="3960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None/>
            </a:pPr>
            <a:r>
              <a:t/>
            </a:r>
            <a:endParaRPr b="1" sz="1800">
              <a:solidFill>
                <a:srgbClr val="4D4D4D"/>
              </a:solidFill>
              <a:latin typeface="Nunito"/>
              <a:ea typeface="Nunito"/>
              <a:cs typeface="Nunito"/>
              <a:sym typeface="Nunito"/>
            </a:endParaRPr>
          </a:p>
          <a:p>
            <a:pPr indent="0" lvl="0" marL="0" rtl="0" algn="l">
              <a:lnSpc>
                <a:spcPct val="90000"/>
              </a:lnSpc>
              <a:spcBef>
                <a:spcPts val="0"/>
              </a:spcBef>
              <a:spcAft>
                <a:spcPts val="0"/>
              </a:spcAft>
              <a:buNone/>
            </a:pPr>
            <a:r>
              <a:rPr lang="en-GB" sz="1200">
                <a:latin typeface="Montserrat"/>
                <a:ea typeface="Montserrat"/>
                <a:cs typeface="Montserrat"/>
                <a:sym typeface="Montserrat"/>
              </a:rPr>
              <a:t>wiki.polkadot.network</a:t>
            </a:r>
            <a:endParaRPr sz="1200">
              <a:latin typeface="Montserrat"/>
              <a:ea typeface="Montserrat"/>
              <a:cs typeface="Montserrat"/>
              <a:sym typeface="Montserrat"/>
            </a:endParaRPr>
          </a:p>
          <a:p>
            <a:pPr indent="0" lvl="0" marL="0" rtl="0" algn="l">
              <a:lnSpc>
                <a:spcPct val="90000"/>
              </a:lnSpc>
              <a:spcBef>
                <a:spcPts val="0"/>
              </a:spcBef>
              <a:spcAft>
                <a:spcPts val="0"/>
              </a:spcAft>
              <a:buNone/>
            </a:pPr>
            <a:r>
              <a:t/>
            </a:r>
            <a:endParaRPr sz="1800">
              <a:solidFill>
                <a:srgbClr val="4D4D4D"/>
              </a:solidFill>
              <a:latin typeface="Nunito"/>
              <a:ea typeface="Nunito"/>
              <a:cs typeface="Nunito"/>
              <a:sym typeface="Nunito"/>
            </a:endParaRPr>
          </a:p>
        </p:txBody>
      </p:sp>
      <p:sp>
        <p:nvSpPr>
          <p:cNvPr id="771" name="Google Shape;771;p104"/>
          <p:cNvSpPr txBox="1"/>
          <p:nvPr/>
        </p:nvSpPr>
        <p:spPr>
          <a:xfrm>
            <a:off x="1137950" y="2694838"/>
            <a:ext cx="3482100" cy="3960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None/>
            </a:pPr>
            <a:r>
              <a:t/>
            </a:r>
            <a:endParaRPr sz="1200">
              <a:latin typeface="Montserrat"/>
              <a:ea typeface="Montserrat"/>
              <a:cs typeface="Montserrat"/>
              <a:sym typeface="Montserrat"/>
            </a:endParaRPr>
          </a:p>
          <a:p>
            <a:pPr indent="0" lvl="0" marL="0" rtl="0" algn="l">
              <a:lnSpc>
                <a:spcPct val="90000"/>
              </a:lnSpc>
              <a:spcBef>
                <a:spcPts val="0"/>
              </a:spcBef>
              <a:spcAft>
                <a:spcPts val="0"/>
              </a:spcAft>
              <a:buNone/>
            </a:pPr>
            <a:r>
              <a:rPr lang="en-GB" sz="1200">
                <a:latin typeface="Montserrat Medium"/>
                <a:ea typeface="Montserrat Medium"/>
                <a:cs typeface="Montserrat Medium"/>
                <a:sym typeface="Montserrat Medium"/>
              </a:rPr>
              <a:t>Grants:</a:t>
            </a:r>
            <a:r>
              <a:rPr lang="en-GB" sz="1200">
                <a:latin typeface="Montserrat"/>
                <a:ea typeface="Montserrat"/>
                <a:cs typeface="Montserrat"/>
                <a:sym typeface="Montserrat"/>
              </a:rPr>
              <a:t> grants.web3.foundation</a:t>
            </a:r>
            <a:endParaRPr sz="1200">
              <a:latin typeface="Montserrat"/>
              <a:ea typeface="Montserrat"/>
              <a:cs typeface="Montserrat"/>
              <a:sym typeface="Montserrat"/>
            </a:endParaRPr>
          </a:p>
          <a:p>
            <a:pPr indent="0" lvl="0" marL="0" rtl="0" algn="l">
              <a:lnSpc>
                <a:spcPct val="90000"/>
              </a:lnSpc>
              <a:spcBef>
                <a:spcPts val="0"/>
              </a:spcBef>
              <a:spcAft>
                <a:spcPts val="0"/>
              </a:spcAft>
              <a:buNone/>
            </a:pPr>
            <a:r>
              <a:t/>
            </a:r>
            <a:endParaRPr sz="1800">
              <a:solidFill>
                <a:srgbClr val="4D4D4D"/>
              </a:solidFill>
              <a:latin typeface="Nunito"/>
              <a:ea typeface="Nunito"/>
              <a:cs typeface="Nunito"/>
              <a:sym typeface="Nunito"/>
            </a:endParaRPr>
          </a:p>
        </p:txBody>
      </p:sp>
      <p:pic>
        <p:nvPicPr>
          <p:cNvPr id="772" name="Google Shape;772;p104"/>
          <p:cNvPicPr preferRelativeResize="0"/>
          <p:nvPr/>
        </p:nvPicPr>
        <p:blipFill>
          <a:blip r:embed="rId8">
            <a:alphaModFix/>
          </a:blip>
          <a:stretch>
            <a:fillRect/>
          </a:stretch>
        </p:blipFill>
        <p:spPr>
          <a:xfrm>
            <a:off x="4695175" y="1621150"/>
            <a:ext cx="518275" cy="518275"/>
          </a:xfrm>
          <a:prstGeom prst="rect">
            <a:avLst/>
          </a:prstGeom>
          <a:noFill/>
          <a:ln>
            <a:noFill/>
          </a:ln>
        </p:spPr>
      </p:pic>
      <p:sp>
        <p:nvSpPr>
          <p:cNvPr id="773" name="Google Shape;773;p104"/>
          <p:cNvSpPr txBox="1"/>
          <p:nvPr/>
        </p:nvSpPr>
        <p:spPr>
          <a:xfrm>
            <a:off x="5302338" y="1544675"/>
            <a:ext cx="1722600" cy="39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200">
                <a:latin typeface="Montserrat Medium"/>
                <a:ea typeface="Montserrat Medium"/>
                <a:cs typeface="Montserrat Medium"/>
                <a:sym typeface="Montserrat Medium"/>
              </a:rPr>
              <a:t>kusama.network</a:t>
            </a:r>
            <a:endParaRPr sz="1200">
              <a:latin typeface="Montserrat Medium"/>
              <a:ea typeface="Montserrat Medium"/>
              <a:cs typeface="Montserrat Medium"/>
              <a:sym typeface="Montserrat Medium"/>
            </a:endParaRPr>
          </a:p>
          <a:p>
            <a:pPr indent="0" lvl="0" marL="0" rtl="0" algn="l">
              <a:spcBef>
                <a:spcPts val="0"/>
              </a:spcBef>
              <a:spcAft>
                <a:spcPts val="0"/>
              </a:spcAft>
              <a:buNone/>
            </a:pPr>
            <a:r>
              <a:t/>
            </a:r>
            <a:endParaRPr sz="1800">
              <a:solidFill>
                <a:srgbClr val="4D4D4D"/>
              </a:solidFill>
              <a:latin typeface="Nunito"/>
              <a:ea typeface="Nunito"/>
              <a:cs typeface="Nunito"/>
              <a:sym typeface="Nunito"/>
            </a:endParaRPr>
          </a:p>
        </p:txBody>
      </p:sp>
      <p:sp>
        <p:nvSpPr>
          <p:cNvPr id="774" name="Google Shape;774;p104"/>
          <p:cNvSpPr txBox="1"/>
          <p:nvPr/>
        </p:nvSpPr>
        <p:spPr>
          <a:xfrm>
            <a:off x="5302350" y="1853400"/>
            <a:ext cx="2604900" cy="3960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None/>
            </a:pPr>
            <a:r>
              <a:t/>
            </a:r>
            <a:endParaRPr b="1" sz="1800">
              <a:solidFill>
                <a:srgbClr val="4D4D4D"/>
              </a:solidFill>
              <a:latin typeface="Nunito"/>
              <a:ea typeface="Nunito"/>
              <a:cs typeface="Nunito"/>
              <a:sym typeface="Nunito"/>
            </a:endParaRPr>
          </a:p>
          <a:p>
            <a:pPr indent="0" lvl="0" marL="0" rtl="0" algn="l">
              <a:lnSpc>
                <a:spcPct val="90000"/>
              </a:lnSpc>
              <a:spcBef>
                <a:spcPts val="0"/>
              </a:spcBef>
              <a:spcAft>
                <a:spcPts val="0"/>
              </a:spcAft>
              <a:buNone/>
            </a:pPr>
            <a:r>
              <a:rPr lang="en-GB" sz="1200">
                <a:latin typeface="Montserrat"/>
                <a:ea typeface="Montserrat"/>
                <a:cs typeface="Montserrat"/>
                <a:sym typeface="Montserrat"/>
              </a:rPr>
              <a:t>guide.kusama.network</a:t>
            </a:r>
            <a:endParaRPr sz="1200">
              <a:latin typeface="Montserrat"/>
              <a:ea typeface="Montserrat"/>
              <a:cs typeface="Montserrat"/>
              <a:sym typeface="Montserrat"/>
            </a:endParaRPr>
          </a:p>
          <a:p>
            <a:pPr indent="0" lvl="0" marL="0" rtl="0" algn="l">
              <a:lnSpc>
                <a:spcPct val="90000"/>
              </a:lnSpc>
              <a:spcBef>
                <a:spcPts val="0"/>
              </a:spcBef>
              <a:spcAft>
                <a:spcPts val="0"/>
              </a:spcAft>
              <a:buNone/>
            </a:pPr>
            <a:r>
              <a:t/>
            </a:r>
            <a:endParaRPr sz="1800">
              <a:solidFill>
                <a:srgbClr val="4D4D4D"/>
              </a:solidFill>
              <a:latin typeface="Nunito"/>
              <a:ea typeface="Nunito"/>
              <a:cs typeface="Nunito"/>
              <a:sym typeface="Nunito"/>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778" name="Shape 778"/>
        <p:cNvGrpSpPr/>
        <p:nvPr/>
      </p:nvGrpSpPr>
      <p:grpSpPr>
        <a:xfrm>
          <a:off x="0" y="0"/>
          <a:ext cx="0" cy="0"/>
          <a:chOff x="0" y="0"/>
          <a:chExt cx="0" cy="0"/>
        </a:xfrm>
      </p:grpSpPr>
      <p:sp>
        <p:nvSpPr>
          <p:cNvPr id="779" name="Google Shape;779;p105"/>
          <p:cNvSpPr txBox="1"/>
          <p:nvPr>
            <p:ph type="ctrTitle"/>
          </p:nvPr>
        </p:nvSpPr>
        <p:spPr>
          <a:xfrm>
            <a:off x="2392800" y="2147700"/>
            <a:ext cx="4358400" cy="848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solidFill>
                  <a:srgbClr val="E6007A"/>
                </a:solidFill>
              </a:rPr>
              <a:t>Q&amp;A </a:t>
            </a:r>
            <a:endParaRPr>
              <a:solidFill>
                <a:srgbClr val="E6007A"/>
              </a:solidFill>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783" name="Shape 783"/>
        <p:cNvGrpSpPr/>
        <p:nvPr/>
      </p:nvGrpSpPr>
      <p:grpSpPr>
        <a:xfrm>
          <a:off x="0" y="0"/>
          <a:ext cx="0" cy="0"/>
          <a:chOff x="0" y="0"/>
          <a:chExt cx="0" cy="0"/>
        </a:xfrm>
      </p:grpSpPr>
      <p:sp>
        <p:nvSpPr>
          <p:cNvPr id="784" name="Google Shape;784;p106"/>
          <p:cNvSpPr txBox="1"/>
          <p:nvPr>
            <p:ph type="ctrTitle"/>
          </p:nvPr>
        </p:nvSpPr>
        <p:spPr>
          <a:xfrm>
            <a:off x="2392800" y="2147700"/>
            <a:ext cx="4358400" cy="848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solidFill>
                  <a:srgbClr val="E6007A"/>
                </a:solidFill>
              </a:rPr>
              <a:t>Networking</a:t>
            </a:r>
            <a:endParaRPr>
              <a:solidFill>
                <a:srgbClr val="E6007A"/>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201" name="Shape 201"/>
        <p:cNvGrpSpPr/>
        <p:nvPr/>
      </p:nvGrpSpPr>
      <p:grpSpPr>
        <a:xfrm>
          <a:off x="0" y="0"/>
          <a:ext cx="0" cy="0"/>
          <a:chOff x="0" y="0"/>
          <a:chExt cx="0" cy="0"/>
        </a:xfrm>
      </p:grpSpPr>
      <p:sp>
        <p:nvSpPr>
          <p:cNvPr id="202" name="Google Shape;202;p3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203" name="Google Shape;203;p35"/>
          <p:cNvSpPr txBox="1"/>
          <p:nvPr/>
        </p:nvSpPr>
        <p:spPr>
          <a:xfrm>
            <a:off x="310296" y="256980"/>
            <a:ext cx="3542400" cy="69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latin typeface="Montserrat SemiBold"/>
                <a:ea typeface="Montserrat SemiBold"/>
                <a:cs typeface="Montserrat SemiBold"/>
                <a:sym typeface="Montserrat SemiBold"/>
              </a:rPr>
              <a:t>Breaking Down Polkadot</a:t>
            </a:r>
            <a:endParaRPr sz="1800">
              <a:latin typeface="Montserrat SemiBold"/>
              <a:ea typeface="Montserrat SemiBold"/>
              <a:cs typeface="Montserrat SemiBold"/>
              <a:sym typeface="Montserrat SemiBold"/>
            </a:endParaRPr>
          </a:p>
        </p:txBody>
      </p:sp>
      <p:pic>
        <p:nvPicPr>
          <p:cNvPr id="204" name="Google Shape;204;p35"/>
          <p:cNvPicPr preferRelativeResize="0"/>
          <p:nvPr/>
        </p:nvPicPr>
        <p:blipFill>
          <a:blip r:embed="rId3">
            <a:alphaModFix amt="10000"/>
          </a:blip>
          <a:stretch>
            <a:fillRect/>
          </a:stretch>
        </p:blipFill>
        <p:spPr>
          <a:xfrm>
            <a:off x="7314100" y="91725"/>
            <a:ext cx="1669101" cy="834550"/>
          </a:xfrm>
          <a:prstGeom prst="rect">
            <a:avLst/>
          </a:prstGeom>
          <a:noFill/>
          <a:ln>
            <a:noFill/>
          </a:ln>
        </p:spPr>
      </p:pic>
      <p:pic>
        <p:nvPicPr>
          <p:cNvPr id="205" name="Google Shape;205;p35"/>
          <p:cNvPicPr preferRelativeResize="0"/>
          <p:nvPr/>
        </p:nvPicPr>
        <p:blipFill>
          <a:blip r:embed="rId4">
            <a:alphaModFix/>
          </a:blip>
          <a:stretch>
            <a:fillRect/>
          </a:stretch>
        </p:blipFill>
        <p:spPr>
          <a:xfrm>
            <a:off x="1464962" y="1144287"/>
            <a:ext cx="6214076" cy="2378375"/>
          </a:xfrm>
          <a:prstGeom prst="rect">
            <a:avLst/>
          </a:prstGeom>
          <a:noFill/>
          <a:ln>
            <a:noFill/>
          </a:ln>
        </p:spPr>
      </p:pic>
      <p:sp>
        <p:nvSpPr>
          <p:cNvPr id="206" name="Google Shape;206;p35"/>
          <p:cNvSpPr txBox="1"/>
          <p:nvPr/>
        </p:nvSpPr>
        <p:spPr>
          <a:xfrm>
            <a:off x="1798863" y="3722625"/>
            <a:ext cx="1065900" cy="27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200">
                <a:latin typeface="Montserrat"/>
                <a:ea typeface="Montserrat"/>
                <a:cs typeface="Montserrat"/>
                <a:sym typeface="Montserrat"/>
              </a:rPr>
              <a:t>Relay Chain</a:t>
            </a:r>
            <a:endParaRPr sz="1200">
              <a:latin typeface="Montserrat"/>
              <a:ea typeface="Montserrat"/>
              <a:cs typeface="Montserrat"/>
              <a:sym typeface="Montserrat"/>
            </a:endParaRPr>
          </a:p>
        </p:txBody>
      </p:sp>
      <p:sp>
        <p:nvSpPr>
          <p:cNvPr id="207" name="Google Shape;207;p35"/>
          <p:cNvSpPr txBox="1"/>
          <p:nvPr/>
        </p:nvSpPr>
        <p:spPr>
          <a:xfrm>
            <a:off x="3122801" y="3722625"/>
            <a:ext cx="888000" cy="27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200">
                <a:solidFill>
                  <a:schemeClr val="dk1"/>
                </a:solidFill>
                <a:latin typeface="Montserrat"/>
                <a:ea typeface="Montserrat"/>
                <a:cs typeface="Montserrat"/>
                <a:sym typeface="Montserrat"/>
              </a:rPr>
              <a:t>Validator</a:t>
            </a:r>
            <a:endParaRPr sz="1200">
              <a:latin typeface="Montserrat"/>
              <a:ea typeface="Montserrat"/>
              <a:cs typeface="Montserrat"/>
              <a:sym typeface="Montserrat"/>
            </a:endParaRPr>
          </a:p>
        </p:txBody>
      </p:sp>
      <p:sp>
        <p:nvSpPr>
          <p:cNvPr id="208" name="Google Shape;208;p35"/>
          <p:cNvSpPr txBox="1"/>
          <p:nvPr/>
        </p:nvSpPr>
        <p:spPr>
          <a:xfrm>
            <a:off x="4428427" y="3722625"/>
            <a:ext cx="1065900" cy="27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200">
                <a:solidFill>
                  <a:schemeClr val="dk1"/>
                </a:solidFill>
                <a:latin typeface="Montserrat"/>
                <a:ea typeface="Montserrat"/>
                <a:cs typeface="Montserrat"/>
                <a:sym typeface="Montserrat"/>
              </a:rPr>
              <a:t>Parachain</a:t>
            </a:r>
            <a:endParaRPr sz="1200">
              <a:latin typeface="Montserrat"/>
              <a:ea typeface="Montserrat"/>
              <a:cs typeface="Montserrat"/>
              <a:sym typeface="Montserrat"/>
            </a:endParaRPr>
          </a:p>
        </p:txBody>
      </p:sp>
      <p:sp>
        <p:nvSpPr>
          <p:cNvPr id="209" name="Google Shape;209;p35"/>
          <p:cNvSpPr txBox="1"/>
          <p:nvPr/>
        </p:nvSpPr>
        <p:spPr>
          <a:xfrm>
            <a:off x="5732425" y="3722625"/>
            <a:ext cx="888000" cy="27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200">
                <a:solidFill>
                  <a:schemeClr val="dk1"/>
                </a:solidFill>
                <a:latin typeface="Montserrat"/>
                <a:ea typeface="Montserrat"/>
                <a:cs typeface="Montserrat"/>
                <a:sym typeface="Montserrat"/>
              </a:rPr>
              <a:t>Collator</a:t>
            </a:r>
            <a:endParaRPr sz="1200">
              <a:latin typeface="Montserrat"/>
              <a:ea typeface="Montserrat"/>
              <a:cs typeface="Montserrat"/>
              <a:sym typeface="Montserrat"/>
            </a:endParaRPr>
          </a:p>
        </p:txBody>
      </p:sp>
      <p:sp>
        <p:nvSpPr>
          <p:cNvPr id="210" name="Google Shape;210;p35"/>
          <p:cNvSpPr txBox="1"/>
          <p:nvPr/>
        </p:nvSpPr>
        <p:spPr>
          <a:xfrm>
            <a:off x="6916013" y="3722625"/>
            <a:ext cx="637800" cy="27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200">
                <a:solidFill>
                  <a:schemeClr val="dk1"/>
                </a:solidFill>
                <a:latin typeface="Montserrat"/>
                <a:ea typeface="Montserrat"/>
                <a:cs typeface="Montserrat"/>
                <a:sym typeface="Montserrat"/>
              </a:rPr>
              <a:t>Block</a:t>
            </a:r>
            <a:endParaRPr sz="1200">
              <a:latin typeface="Montserrat"/>
              <a:ea typeface="Montserrat"/>
              <a:cs typeface="Montserrat"/>
              <a:sym typeface="Montserra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214" name="Shape 214"/>
        <p:cNvGrpSpPr/>
        <p:nvPr/>
      </p:nvGrpSpPr>
      <p:grpSpPr>
        <a:xfrm>
          <a:off x="0" y="0"/>
          <a:ext cx="0" cy="0"/>
          <a:chOff x="0" y="0"/>
          <a:chExt cx="0" cy="0"/>
        </a:xfrm>
      </p:grpSpPr>
      <p:sp>
        <p:nvSpPr>
          <p:cNvPr id="215" name="Google Shape;215;p3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216" name="Google Shape;216;p36"/>
          <p:cNvSpPr txBox="1"/>
          <p:nvPr/>
        </p:nvSpPr>
        <p:spPr>
          <a:xfrm>
            <a:off x="310296" y="256980"/>
            <a:ext cx="3542400" cy="69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latin typeface="Montserrat SemiBold"/>
                <a:ea typeface="Montserrat SemiBold"/>
                <a:cs typeface="Montserrat SemiBold"/>
                <a:sym typeface="Montserrat SemiBold"/>
              </a:rPr>
              <a:t>Relay Chain</a:t>
            </a:r>
            <a:endParaRPr sz="1800">
              <a:latin typeface="Montserrat SemiBold"/>
              <a:ea typeface="Montserrat SemiBold"/>
              <a:cs typeface="Montserrat SemiBold"/>
              <a:sym typeface="Montserrat SemiBold"/>
            </a:endParaRPr>
          </a:p>
        </p:txBody>
      </p:sp>
      <p:pic>
        <p:nvPicPr>
          <p:cNvPr id="217" name="Google Shape;217;p36"/>
          <p:cNvPicPr preferRelativeResize="0"/>
          <p:nvPr/>
        </p:nvPicPr>
        <p:blipFill>
          <a:blip r:embed="rId3">
            <a:alphaModFix amt="10000"/>
          </a:blip>
          <a:stretch>
            <a:fillRect/>
          </a:stretch>
        </p:blipFill>
        <p:spPr>
          <a:xfrm>
            <a:off x="7314100" y="91725"/>
            <a:ext cx="1669101" cy="834550"/>
          </a:xfrm>
          <a:prstGeom prst="rect">
            <a:avLst/>
          </a:prstGeom>
          <a:noFill/>
          <a:ln>
            <a:noFill/>
          </a:ln>
        </p:spPr>
      </p:pic>
      <p:pic>
        <p:nvPicPr>
          <p:cNvPr id="218" name="Google Shape;218;p36"/>
          <p:cNvPicPr preferRelativeResize="0"/>
          <p:nvPr/>
        </p:nvPicPr>
        <p:blipFill rotWithShape="1">
          <a:blip r:embed="rId4">
            <a:alphaModFix/>
          </a:blip>
          <a:srcRect b="0" l="0" r="75136" t="0"/>
          <a:stretch/>
        </p:blipFill>
        <p:spPr>
          <a:xfrm>
            <a:off x="1464950" y="1382550"/>
            <a:ext cx="1545026" cy="2378375"/>
          </a:xfrm>
          <a:prstGeom prst="rect">
            <a:avLst/>
          </a:prstGeom>
          <a:noFill/>
          <a:ln>
            <a:noFill/>
          </a:ln>
        </p:spPr>
      </p:pic>
      <p:sp>
        <p:nvSpPr>
          <p:cNvPr id="219" name="Google Shape;219;p36"/>
          <p:cNvSpPr txBox="1"/>
          <p:nvPr>
            <p:ph idx="4294967295" type="title"/>
          </p:nvPr>
        </p:nvSpPr>
        <p:spPr>
          <a:xfrm>
            <a:off x="3003600" y="2364450"/>
            <a:ext cx="3136800" cy="726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en-GB" sz="1200"/>
              <a:t>The relay chain secures parachains and relays messages between them</a:t>
            </a:r>
            <a:endParaRPr b="0" sz="1200"/>
          </a:p>
          <a:p>
            <a:pPr indent="0" lvl="0" marL="0" rtl="0" algn="l">
              <a:spcBef>
                <a:spcPts val="0"/>
              </a:spcBef>
              <a:spcAft>
                <a:spcPts val="0"/>
              </a:spcAft>
              <a:buNone/>
            </a:pPr>
            <a:r>
              <a:t/>
            </a:r>
            <a:endParaRPr b="1" sz="1800">
              <a:solidFill>
                <a:srgbClr val="4D4D4D"/>
              </a:solidFill>
              <a:latin typeface="Nunito"/>
              <a:ea typeface="Nunito"/>
              <a:cs typeface="Nunito"/>
              <a:sym typeface="Nunito"/>
            </a:endParaRPr>
          </a:p>
          <a:p>
            <a:pPr indent="0" lvl="0" marL="0" rtl="0" algn="l">
              <a:spcBef>
                <a:spcPts val="0"/>
              </a:spcBef>
              <a:spcAft>
                <a:spcPts val="0"/>
              </a:spcAft>
              <a:buNone/>
            </a:pPr>
            <a:r>
              <a:t/>
            </a:r>
            <a:endParaRPr sz="1400">
              <a:solidFill>
                <a:srgbClr val="4D4D4D"/>
              </a:solidFill>
              <a:latin typeface="Nunito"/>
              <a:ea typeface="Nunito"/>
              <a:cs typeface="Nunito"/>
              <a:sym typeface="Nunito"/>
            </a:endParaRPr>
          </a:p>
          <a:p>
            <a:pPr indent="0" lvl="0" marL="0" rtl="0" algn="l">
              <a:spcBef>
                <a:spcPts val="0"/>
              </a:spcBef>
              <a:spcAft>
                <a:spcPts val="0"/>
              </a:spcAft>
              <a:buNone/>
            </a:pPr>
            <a:r>
              <a:t/>
            </a:r>
            <a:endParaRPr sz="1800">
              <a:solidFill>
                <a:srgbClr val="4D4D4D"/>
              </a:solidFill>
              <a:latin typeface="Nunito"/>
              <a:ea typeface="Nunito"/>
              <a:cs typeface="Nunito"/>
              <a:sym typeface="Nunito"/>
            </a:endParaRPr>
          </a:p>
          <a:p>
            <a:pPr indent="0" lvl="0" marL="0" rtl="0" algn="l">
              <a:spcBef>
                <a:spcPts val="0"/>
              </a:spcBef>
              <a:spcAft>
                <a:spcPts val="0"/>
              </a:spcAft>
              <a:buNone/>
            </a:pPr>
            <a:r>
              <a:t/>
            </a:r>
            <a:endParaRPr sz="1800">
              <a:solidFill>
                <a:srgbClr val="4D4D4D"/>
              </a:solidFill>
              <a:latin typeface="Nunito"/>
              <a:ea typeface="Nunito"/>
              <a:cs typeface="Nunito"/>
              <a:sym typeface="Nunito"/>
            </a:endParaRPr>
          </a:p>
          <a:p>
            <a:pPr indent="0" lvl="0" marL="0" rtl="0" algn="l">
              <a:spcBef>
                <a:spcPts val="0"/>
              </a:spcBef>
              <a:spcAft>
                <a:spcPts val="0"/>
              </a:spcAft>
              <a:buNone/>
            </a:pPr>
            <a:r>
              <a:t/>
            </a:r>
            <a:endParaRPr sz="1800">
              <a:solidFill>
                <a:srgbClr val="4D4D4D"/>
              </a:solidFill>
              <a:latin typeface="Nunito"/>
              <a:ea typeface="Nunito"/>
              <a:cs typeface="Nunito"/>
              <a:sym typeface="Nunito"/>
            </a:endParaRPr>
          </a:p>
          <a:p>
            <a:pPr indent="0" lvl="0" marL="0" rtl="0" algn="l">
              <a:spcBef>
                <a:spcPts val="0"/>
              </a:spcBef>
              <a:spcAft>
                <a:spcPts val="0"/>
              </a:spcAft>
              <a:buNone/>
            </a:pPr>
            <a:r>
              <a:t/>
            </a:r>
            <a:endParaRPr sz="1800">
              <a:solidFill>
                <a:srgbClr val="4D4D4D"/>
              </a:solidFill>
              <a:latin typeface="Nunito"/>
              <a:ea typeface="Nunito"/>
              <a:cs typeface="Nunito"/>
              <a:sym typeface="Nunito"/>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